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Francois One"/>
      <p:regular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nitials="" lastIdx="2" name="Iris Huang" id="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rancoisOn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odc.org/unodc/en/commissions/CND/session/61_Session_2018/session-61-of-the-commission-on-narcotic-drug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unaids.org/en/resources/presscentre/featurestories/2006/march/20060303greeceopera" TargetMode="External"/><Relationship Id="rId3" Type="http://schemas.openxmlformats.org/officeDocument/2006/relationships/hyperlink" Target="http://www.unaids.org/en/resources/presscentre/featurestories/2018/march/20180316_gree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iles.unaids.org/en/media/unaids/contentassets/documents/epidemiology/2012/gr2012/20121120_UNAIDS_Global_Report_2012_with_annexes_en.pdf" TargetMode="External"/><Relationship Id="rId3" Type="http://schemas.openxmlformats.org/officeDocument/2006/relationships/hyperlink" Target="http://ams.ac.ir/AIM/NEWPUB/07/10/4/0012.ht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unaids.org/globalreport/documents/20101123_GlobalReport_full_en.pdf" TargetMode="External"/><Relationship Id="rId3" Type="http://schemas.openxmlformats.org/officeDocument/2006/relationships/hyperlink" Target="https://www.avert.org/professionals/hiv-around-world/western-central-europe-north-america/usa" TargetMode="External"/><Relationship Id="rId4" Type="http://schemas.openxmlformats.org/officeDocument/2006/relationships/hyperlink" Target="http://www.policyproject.com/pubs/countryreports/VIET_SEI.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unaids.org/en/" TargetMode="External"/><Relationship Id="rId3" Type="http://schemas.openxmlformats.org/officeDocument/2006/relationships/hyperlink" Target="http://www.who.int/hiv/e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bc.com/news/world-latin-america-42564573" TargetMode="External"/><Relationship Id="rId3" Type="http://schemas.openxmlformats.org/officeDocument/2006/relationships/hyperlink" Target="https://www.theguardian.com/world/2018/jan/02/peru-bus-accident-devils-curve-lim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bc.com/news/world-asia-42729597" TargetMode="External"/><Relationship Id="rId3" Type="http://schemas.openxmlformats.org/officeDocument/2006/relationships/hyperlink" Target="https://www.theguardian.com/world/2018/jan/18/kazakhstan-bus-fire-kills-people-uzbekista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world/2018/feb/10/bus-topples-over-in-hong-kong-tai-po" TargetMode="External"/><Relationship Id="rId3" Type="http://schemas.openxmlformats.org/officeDocument/2006/relationships/hyperlink" Target="https://www.nytimes.com/2018/02/10/world/asia/hong-kong-bus-crash.html" TargetMode="External"/><Relationship Id="rId4" Type="http://schemas.openxmlformats.org/officeDocument/2006/relationships/hyperlink" Target="http://www.thestandard.com.hk/section-news.php?id=192755&amp;sid=11"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vapress.com/en/news/160053/17-killed-24-injured-in-bus-crash-kandahar" TargetMode="External"/><Relationship Id="rId3" Type="http://schemas.openxmlformats.org/officeDocument/2006/relationships/hyperlink" Target="https://www.washingtonpost.com/world/asia_pacific/afghan-official-7-killed-in-a-traffic-accident-in-the-south/2018/03/14/1a213088-2773-11e8-a227-fd2b009466bc_story.html?utm_term=.914b7fdae7c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ion.cnn.com/2018/02/14/politics/trump-gas-tax/index.html" TargetMode="External"/><Relationship Id="rId3" Type="http://schemas.openxmlformats.org/officeDocument/2006/relationships/hyperlink" Target="http://www.taxpolicycenter.org/taxvox/four-facts-trumps-infrastructure-week-0" TargetMode="External"/><Relationship Id="rId4" Type="http://schemas.openxmlformats.org/officeDocument/2006/relationships/hyperlink" Target="http://www.bikeleague.org/content/new-details-president-trump%E2%80%99s-infrastructure-pla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emiumtimesng.com/foreign/africa/247084-650-killed-daily-african-road-accidents-un.html" TargetMode="External"/><Relationship Id="rId3" Type="http://schemas.openxmlformats.org/officeDocument/2006/relationships/hyperlink" Target="http://think.direct.gov.u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https://www.unodc.org/unodc/en/commissions/CND/session/61_Session_2018/session-61-of-the-commission-on-narcotic-drugs.html</a:t>
            </a:r>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u="sng">
                <a:solidFill>
                  <a:srgbClr val="0000FF"/>
                </a:solidFill>
                <a:hlinkClick r:id="rId2"/>
              </a:rPr>
              <a:t>http://www.unaids.org/en/resources/presscentre/featurestories/2006/march/20060303greeceopera</a:t>
            </a:r>
            <a:endParaRPr>
              <a:solidFill>
                <a:srgbClr val="0000FF"/>
              </a:solidFill>
            </a:endParaRPr>
          </a:p>
          <a:p>
            <a:pPr indent="0" lvl="0" marL="0">
              <a:spcBef>
                <a:spcPts val="0"/>
              </a:spcBef>
              <a:spcAft>
                <a:spcPts val="0"/>
              </a:spcAft>
              <a:buClr>
                <a:schemeClr val="dk1"/>
              </a:buClr>
              <a:buSzPts val="1100"/>
              <a:buFont typeface="Arial"/>
              <a:buNone/>
            </a:pPr>
            <a:r>
              <a:rPr lang="en" u="sng">
                <a:solidFill>
                  <a:srgbClr val="0000FF"/>
                </a:solidFill>
                <a:hlinkClick r:id="rId3"/>
              </a:rPr>
              <a:t>http://www.unaids.org/en/resources/presscentre/featurestories/2018/march/20180316_greece</a:t>
            </a:r>
            <a:endParaRPr>
              <a:solidFill>
                <a:srgbClr val="0000FF"/>
              </a:solidFill>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http://files.unaids.org/en/media/unaids/contentassets/documents/epidemiology/2012/gr2012/20121120_UNAIDS_Global_Report_2012_with_annexes_en.pdf</a:t>
            </a:r>
            <a:endParaRPr/>
          </a:p>
          <a:p>
            <a:pPr indent="0" lvl="0" marL="0" rtl="0">
              <a:spcBef>
                <a:spcPts val="0"/>
              </a:spcBef>
              <a:spcAft>
                <a:spcPts val="0"/>
              </a:spcAft>
              <a:buNone/>
            </a:pPr>
            <a:r>
              <a:rPr lang="en" u="sng">
                <a:solidFill>
                  <a:schemeClr val="hlink"/>
                </a:solidFill>
                <a:hlinkClick r:id="rId3"/>
              </a:rPr>
              <a:t>http://ams.ac.ir/AIM/NEWPUB/07/10/4/0012.htm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http://www.unaids.org/globalreport/documents/20101123_GlobalReport_full_en.pdf</a:t>
            </a:r>
            <a:endParaRPr/>
          </a:p>
          <a:p>
            <a:pPr indent="0" lvl="0" marL="0">
              <a:spcBef>
                <a:spcPts val="0"/>
              </a:spcBef>
              <a:spcAft>
                <a:spcPts val="0"/>
              </a:spcAft>
              <a:buNone/>
            </a:pPr>
            <a:r>
              <a:rPr lang="en" u="sng">
                <a:solidFill>
                  <a:schemeClr val="hlink"/>
                </a:solidFill>
                <a:hlinkClick r:id="rId3"/>
              </a:rPr>
              <a:t>https://www.avert.org/professionals/hiv-around-world/western-central-europe-north-america/usa</a:t>
            </a:r>
            <a:endParaRPr/>
          </a:p>
          <a:p>
            <a:pPr indent="0" lvl="0" marL="0" rtl="0">
              <a:spcBef>
                <a:spcPts val="0"/>
              </a:spcBef>
              <a:spcAft>
                <a:spcPts val="0"/>
              </a:spcAft>
              <a:buNone/>
            </a:pPr>
            <a:r>
              <a:rPr lang="en" u="sng">
                <a:solidFill>
                  <a:schemeClr val="hlink"/>
                </a:solidFill>
                <a:hlinkClick r:id="rId4"/>
              </a:rPr>
              <a:t>http://www.policyproject.com/pubs/countryreports/VIET_SEI.pdf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(using information from above sites)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http://www.unaids.org/en/</a:t>
            </a:r>
            <a:endParaRPr/>
          </a:p>
          <a:p>
            <a:pPr indent="0" lvl="0" marL="0">
              <a:spcBef>
                <a:spcPts val="0"/>
              </a:spcBef>
              <a:spcAft>
                <a:spcPts val="0"/>
              </a:spcAft>
              <a:buNone/>
            </a:pPr>
            <a:r>
              <a:rPr lang="en" u="sng">
                <a:solidFill>
                  <a:schemeClr val="hlink"/>
                </a:solidFill>
                <a:hlinkClick r:id="rId3"/>
              </a:rPr>
              <a:t>http://www.who.int/hiv/en/</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http://www.bbc.com/news/world-latin-america-42564573</a:t>
            </a:r>
            <a:endParaRPr/>
          </a:p>
          <a:p>
            <a:pPr indent="0" lvl="0" marL="0">
              <a:spcBef>
                <a:spcPts val="0"/>
              </a:spcBef>
              <a:spcAft>
                <a:spcPts val="0"/>
              </a:spcAft>
              <a:buNone/>
            </a:pPr>
            <a:r>
              <a:rPr lang="en" u="sng">
                <a:solidFill>
                  <a:schemeClr val="hlink"/>
                </a:solidFill>
                <a:hlinkClick r:id="rId3"/>
              </a:rPr>
              <a:t>https://www.theguardian.com/world/2018/jan/02/peru-bus-accident-devils-curve-lima</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http://www.bbc.com/news/world-asia-42729597</a:t>
            </a:r>
            <a:endParaRPr/>
          </a:p>
          <a:p>
            <a:pPr indent="0" lvl="0" marL="0">
              <a:spcBef>
                <a:spcPts val="0"/>
              </a:spcBef>
              <a:spcAft>
                <a:spcPts val="0"/>
              </a:spcAft>
              <a:buNone/>
            </a:pPr>
            <a:r>
              <a:rPr lang="en" u="sng">
                <a:solidFill>
                  <a:schemeClr val="hlink"/>
                </a:solidFill>
                <a:hlinkClick r:id="rId3"/>
              </a:rPr>
              <a:t>https://www.theguardian.com/world/2018/jan/18/kazakhstan-bus-fire-kills-people-uzbekistan</a:t>
            </a:r>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https://www.theguardian.com/world/2018/feb/10/bus-topples-over-in-hong-kong-tai-po</a:t>
            </a:r>
            <a:endParaRPr/>
          </a:p>
          <a:p>
            <a:pPr indent="0" lvl="0" marL="0">
              <a:spcBef>
                <a:spcPts val="0"/>
              </a:spcBef>
              <a:spcAft>
                <a:spcPts val="0"/>
              </a:spcAft>
              <a:buNone/>
            </a:pPr>
            <a:r>
              <a:rPr lang="en" u="sng">
                <a:solidFill>
                  <a:schemeClr val="hlink"/>
                </a:solidFill>
                <a:hlinkClick r:id="rId3"/>
              </a:rPr>
              <a:t>https://www.nytimes.com/2018/02/10/world/asia/hong-kong-bus-crash.html</a:t>
            </a:r>
            <a:endParaRPr/>
          </a:p>
          <a:p>
            <a:pPr indent="0" lvl="0" marL="0">
              <a:spcBef>
                <a:spcPts val="0"/>
              </a:spcBef>
              <a:spcAft>
                <a:spcPts val="0"/>
              </a:spcAft>
              <a:buNone/>
            </a:pPr>
            <a:r>
              <a:rPr lang="en" u="sng">
                <a:solidFill>
                  <a:schemeClr val="hlink"/>
                </a:solidFill>
                <a:hlinkClick r:id="rId4"/>
              </a:rPr>
              <a:t>http://www.thestandard.com.hk/section-news.php?id=192755&amp;sid=11</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http://www.avapress.com/en/news/160053/17-killed-24-injured-in-bus-crash-kandahar</a:t>
            </a:r>
            <a:endParaRPr/>
          </a:p>
          <a:p>
            <a:pPr indent="0" lvl="0" marL="0">
              <a:spcBef>
                <a:spcPts val="0"/>
              </a:spcBef>
              <a:spcAft>
                <a:spcPts val="0"/>
              </a:spcAft>
              <a:buNone/>
            </a:pPr>
            <a:r>
              <a:rPr lang="en" u="sng">
                <a:solidFill>
                  <a:schemeClr val="hlink"/>
                </a:solidFill>
                <a:hlinkClick r:id="rId3"/>
              </a:rPr>
              <a:t>https://www.washingtonpost.com/world/asia_pacific/afghan-official-7-killed-in-a-traffic-accident-in-the-south/2018/03/14/1a213088-2773-11e8-a227-fd2b009466bc_story.html?utm_term=.914b7fdae7c6</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https://edition.cnn.com/2018/02/14/politics/trump-gas-tax/index.html</a:t>
            </a:r>
            <a:endParaRPr/>
          </a:p>
          <a:p>
            <a:pPr indent="0" lvl="0" marL="0">
              <a:spcBef>
                <a:spcPts val="0"/>
              </a:spcBef>
              <a:spcAft>
                <a:spcPts val="0"/>
              </a:spcAft>
              <a:buNone/>
            </a:pPr>
            <a:r>
              <a:rPr lang="en" u="sng">
                <a:solidFill>
                  <a:schemeClr val="hlink"/>
                </a:solidFill>
                <a:hlinkClick r:id="rId3"/>
              </a:rPr>
              <a:t>http://www.taxpolicycenter.org/taxvox/four-facts-trumps-infrastructure-week-0</a:t>
            </a:r>
            <a:endParaRPr/>
          </a:p>
          <a:p>
            <a:pPr indent="0" lvl="0" marL="0">
              <a:spcBef>
                <a:spcPts val="0"/>
              </a:spcBef>
              <a:spcAft>
                <a:spcPts val="0"/>
              </a:spcAft>
              <a:buNone/>
            </a:pPr>
            <a:r>
              <a:rPr lang="en" u="sng">
                <a:solidFill>
                  <a:schemeClr val="hlink"/>
                </a:solidFill>
                <a:hlinkClick r:id="rId4"/>
              </a:rPr>
              <a:t>http://www.bikeleague.org/content/new-details-president-trump%E2%80%99s-infrastructure-plan</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https://www.premiumtimesng.com/foreign/africa/247084-650-killed-daily-african-road-accidents-un.html</a:t>
            </a:r>
            <a:endParaRPr/>
          </a:p>
          <a:p>
            <a:pPr indent="0" lvl="0" marL="0">
              <a:spcBef>
                <a:spcPts val="0"/>
              </a:spcBef>
              <a:spcAft>
                <a:spcPts val="0"/>
              </a:spcAft>
              <a:buNone/>
            </a:pPr>
            <a:r>
              <a:rPr lang="en" u="sng">
                <a:solidFill>
                  <a:schemeClr val="hlink"/>
                </a:solidFill>
                <a:hlinkClick r:id="rId3"/>
              </a:rPr>
              <a:t>http://think.direct.gov.uk/</a:t>
            </a:r>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 name="Shape 53"/>
        <p:cNvGrpSpPr/>
        <p:nvPr/>
      </p:nvGrpSpPr>
      <p:grpSpPr>
        <a:xfrm>
          <a:off x="0" y="0"/>
          <a:ext cx="0" cy="0"/>
          <a:chOff x="0" y="0"/>
          <a:chExt cx="0" cy="0"/>
        </a:xfrm>
      </p:grpSpPr>
      <p:pic>
        <p:nvPicPr>
          <p:cNvPr id="54" name="Shape 54"/>
          <p:cNvPicPr preferRelativeResize="0"/>
          <p:nvPr/>
        </p:nvPicPr>
        <p:blipFill>
          <a:blip r:embed="rId4">
            <a:alphaModFix/>
          </a:blip>
          <a:stretch>
            <a:fillRect/>
          </a:stretch>
        </p:blipFill>
        <p:spPr>
          <a:xfrm>
            <a:off x="0" y="0"/>
            <a:ext cx="9144000" cy="5143500"/>
          </a:xfrm>
          <a:prstGeom prst="rect">
            <a:avLst/>
          </a:prstGeom>
          <a:noFill/>
          <a:ln>
            <a:noFill/>
          </a:ln>
        </p:spPr>
      </p:pic>
      <p:sp>
        <p:nvSpPr>
          <p:cNvPr id="55" name="Shape 55"/>
          <p:cNvSpPr txBox="1"/>
          <p:nvPr>
            <p:ph idx="1" type="subTitle"/>
          </p:nvPr>
        </p:nvSpPr>
        <p:spPr>
          <a:xfrm>
            <a:off x="2445775" y="4757375"/>
            <a:ext cx="8748900" cy="4695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sz="1500">
                <a:solidFill>
                  <a:srgbClr val="FFFFFF"/>
                </a:solidFill>
                <a:latin typeface="Francois One"/>
                <a:ea typeface="Francois One"/>
                <a:cs typeface="Francois One"/>
                <a:sym typeface="Francois One"/>
              </a:rPr>
              <a:t>By: Dylan Sun, Cindy Lee, Kai Yuan Mor, Evan Chiang, Nicole Scheidel, Daniel Choi</a:t>
            </a:r>
            <a:endParaRPr sz="1500">
              <a:solidFill>
                <a:srgbClr val="FFFFFF"/>
              </a:solidFill>
              <a:latin typeface="Francois One"/>
              <a:ea typeface="Francois One"/>
              <a:cs typeface="Francois One"/>
              <a:sym typeface="Francois One"/>
            </a:endParaRPr>
          </a:p>
        </p:txBody>
      </p:sp>
      <p:pic>
        <p:nvPicPr>
          <p:cNvPr id="56" name="Shape 56"/>
          <p:cNvPicPr preferRelativeResize="0"/>
          <p:nvPr/>
        </p:nvPicPr>
        <p:blipFill>
          <a:blip r:embed="rId5">
            <a:alphaModFix/>
          </a:blip>
          <a:stretch>
            <a:fillRect/>
          </a:stretch>
        </p:blipFill>
        <p:spPr>
          <a:xfrm>
            <a:off x="1747825" y="821925"/>
            <a:ext cx="5648325" cy="1771650"/>
          </a:xfrm>
          <a:prstGeom prst="rect">
            <a:avLst/>
          </a:prstGeom>
          <a:noFill/>
          <a:ln>
            <a:noFill/>
          </a:ln>
        </p:spPr>
      </p:pic>
      <p:pic>
        <p:nvPicPr>
          <p:cNvPr id="57" name="Shape 57"/>
          <p:cNvPicPr preferRelativeResize="0"/>
          <p:nvPr/>
        </p:nvPicPr>
        <p:blipFill>
          <a:blip r:embed="rId6">
            <a:alphaModFix/>
          </a:blip>
          <a:stretch>
            <a:fillRect/>
          </a:stretch>
        </p:blipFill>
        <p:spPr>
          <a:xfrm>
            <a:off x="3776547" y="2582203"/>
            <a:ext cx="1568050" cy="1525075"/>
          </a:xfrm>
          <a:prstGeom prst="rect">
            <a:avLst/>
          </a:prstGeom>
          <a:noFill/>
          <a:ln>
            <a:noFill/>
          </a:ln>
        </p:spPr>
      </p:pic>
      <p:pic>
        <p:nvPicPr>
          <p:cNvPr id="58" name="Shape 58"/>
          <p:cNvPicPr preferRelativeResize="0"/>
          <p:nvPr/>
        </p:nvPicPr>
        <p:blipFill>
          <a:blip r:embed="rId7">
            <a:alphaModFix/>
          </a:blip>
          <a:stretch>
            <a:fillRect/>
          </a:stretch>
        </p:blipFill>
        <p:spPr>
          <a:xfrm>
            <a:off x="2157021" y="2625971"/>
            <a:ext cx="1514875" cy="1437525"/>
          </a:xfrm>
          <a:prstGeom prst="rect">
            <a:avLst/>
          </a:prstGeom>
          <a:noFill/>
          <a:ln>
            <a:noFill/>
          </a:ln>
        </p:spPr>
      </p:pic>
      <p:pic>
        <p:nvPicPr>
          <p:cNvPr id="59" name="Shape 59"/>
          <p:cNvPicPr preferRelativeResize="0"/>
          <p:nvPr/>
        </p:nvPicPr>
        <p:blipFill>
          <a:blip r:embed="rId8">
            <a:alphaModFix/>
          </a:blip>
          <a:stretch>
            <a:fillRect/>
          </a:stretch>
        </p:blipFill>
        <p:spPr>
          <a:xfrm>
            <a:off x="5408122" y="2550555"/>
            <a:ext cx="1568050" cy="15891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7" name="Shape 16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8" name="Shape 168"/>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9" name="Shape 169"/>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Other Information</a:t>
            </a:r>
            <a:endParaRPr sz="2500">
              <a:solidFill>
                <a:srgbClr val="FFFFFF"/>
              </a:solidFill>
              <a:latin typeface="Francois One"/>
              <a:ea typeface="Francois One"/>
              <a:cs typeface="Francois One"/>
              <a:sym typeface="Francois One"/>
            </a:endParaRPr>
          </a:p>
        </p:txBody>
      </p:sp>
      <p:pic>
        <p:nvPicPr>
          <p:cNvPr id="170" name="Shape 170"/>
          <p:cNvPicPr preferRelativeResize="0"/>
          <p:nvPr/>
        </p:nvPicPr>
        <p:blipFill>
          <a:blip r:embed="rId4">
            <a:alphaModFix/>
          </a:blip>
          <a:stretch>
            <a:fillRect/>
          </a:stretch>
        </p:blipFill>
        <p:spPr>
          <a:xfrm>
            <a:off x="4423575" y="1407300"/>
            <a:ext cx="4408725" cy="1300625"/>
          </a:xfrm>
          <a:prstGeom prst="rect">
            <a:avLst/>
          </a:prstGeom>
          <a:noFill/>
          <a:ln>
            <a:noFill/>
          </a:ln>
        </p:spPr>
      </p:pic>
      <p:sp>
        <p:nvSpPr>
          <p:cNvPr id="171" name="Shape 171"/>
          <p:cNvSpPr txBox="1"/>
          <p:nvPr/>
        </p:nvSpPr>
        <p:spPr>
          <a:xfrm>
            <a:off x="304800" y="1331100"/>
            <a:ext cx="4755600" cy="31182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en" sz="2300" u="sng">
                <a:solidFill>
                  <a:srgbClr val="FFFFFF"/>
                </a:solidFill>
                <a:latin typeface="Francois One"/>
                <a:ea typeface="Francois One"/>
                <a:cs typeface="Francois One"/>
                <a:sym typeface="Francois One"/>
              </a:rPr>
              <a:t>Global Road Safety Week 2017</a:t>
            </a:r>
            <a:endParaRPr sz="2300" u="sng">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Slow Down Days</a:t>
            </a:r>
            <a:endParaRPr sz="2000">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Campaigns in Schools</a:t>
            </a:r>
            <a:endParaRPr sz="2000">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Activities involving parliamentarians</a:t>
            </a:r>
            <a:endParaRPr sz="2000">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Symposia</a:t>
            </a:r>
            <a:endParaRPr sz="2000">
              <a:solidFill>
                <a:srgbClr val="FFFFFF"/>
              </a:solidFill>
              <a:latin typeface="Francois One"/>
              <a:ea typeface="Francois One"/>
              <a:cs typeface="Francois One"/>
              <a:sym typeface="Francois One"/>
            </a:endParaRPr>
          </a:p>
          <a:p>
            <a:pPr indent="-355600" lvl="0" marL="45720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Vigils for road traffic victims</a:t>
            </a:r>
            <a:endParaRPr sz="2000">
              <a:solidFill>
                <a:srgbClr val="FFFFFF"/>
              </a:solidFill>
              <a:latin typeface="Francois One"/>
              <a:ea typeface="Francois One"/>
              <a:cs typeface="Francois One"/>
              <a:sym typeface="Francois One"/>
            </a:endParaRPr>
          </a:p>
        </p:txBody>
      </p:sp>
      <p:pic>
        <p:nvPicPr>
          <p:cNvPr id="172" name="Shape 172"/>
          <p:cNvPicPr preferRelativeResize="0"/>
          <p:nvPr/>
        </p:nvPicPr>
        <p:blipFill>
          <a:blip r:embed="rId5">
            <a:alphaModFix/>
          </a:blip>
          <a:stretch>
            <a:fillRect/>
          </a:stretch>
        </p:blipFill>
        <p:spPr>
          <a:xfrm>
            <a:off x="5678175" y="2707925"/>
            <a:ext cx="2302125" cy="230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78" name="Shape 178"/>
          <p:cNvPicPr preferRelativeResize="0"/>
          <p:nvPr/>
        </p:nvPicPr>
        <p:blipFill rotWithShape="1">
          <a:blip r:embed="rId4">
            <a:alphaModFix amt="88000"/>
          </a:blip>
          <a:srcRect b="4876" l="3892" r="0" t="5637"/>
          <a:stretch/>
        </p:blipFill>
        <p:spPr>
          <a:xfrm>
            <a:off x="2250675" y="408075"/>
            <a:ext cx="4687075" cy="4364175"/>
          </a:xfrm>
          <a:prstGeom prst="rect">
            <a:avLst/>
          </a:prstGeom>
          <a:noFill/>
          <a:ln>
            <a:noFill/>
          </a:ln>
          <a:effectLst>
            <a:outerShdw blurRad="57150" rotWithShape="0" algn="bl" dir="5880000" dist="9525">
              <a:srgbClr val="000000">
                <a:alpha val="11000"/>
              </a:srgbClr>
            </a:outerShdw>
          </a:effectLst>
        </p:spPr>
      </p:pic>
      <p:sp>
        <p:nvSpPr>
          <p:cNvPr id="179" name="Shape 179"/>
          <p:cNvSpPr txBox="1"/>
          <p:nvPr/>
        </p:nvSpPr>
        <p:spPr>
          <a:xfrm>
            <a:off x="1393200" y="1567325"/>
            <a:ext cx="6357600" cy="2660100"/>
          </a:xfrm>
          <a:prstGeom prst="rect">
            <a:avLst/>
          </a:prstGeom>
          <a:noFill/>
          <a:ln>
            <a:noFill/>
          </a:ln>
          <a:effectLst>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Francois One"/>
                <a:ea typeface="Francois One"/>
                <a:cs typeface="Francois One"/>
                <a:sym typeface="Francois One"/>
              </a:rPr>
              <a:t>Methods to establish a comprehensive and effective healthcare system  </a:t>
            </a:r>
            <a:endParaRPr sz="3500">
              <a:solidFill>
                <a:srgbClr val="FFFFFF"/>
              </a:solidFill>
              <a:latin typeface="Francois One"/>
              <a:ea typeface="Francois One"/>
              <a:cs typeface="Francois One"/>
              <a:sym typeface="Francois One"/>
            </a:endParaRPr>
          </a:p>
        </p:txBody>
      </p:sp>
      <p:sp>
        <p:nvSpPr>
          <p:cNvPr id="180" name="Shape 180"/>
          <p:cNvSpPr txBox="1"/>
          <p:nvPr/>
        </p:nvSpPr>
        <p:spPr>
          <a:xfrm>
            <a:off x="4146100" y="825725"/>
            <a:ext cx="706500" cy="74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500">
                <a:solidFill>
                  <a:srgbClr val="FFFFFF"/>
                </a:solidFill>
                <a:latin typeface="Francois One"/>
                <a:ea typeface="Francois One"/>
                <a:cs typeface="Francois One"/>
                <a:sym typeface="Francois One"/>
              </a:rPr>
              <a:t>2</a:t>
            </a:r>
            <a:r>
              <a:rPr lang="en" sz="4500">
                <a:solidFill>
                  <a:srgbClr val="FFFFFF"/>
                </a:solidFill>
                <a:latin typeface="Francois One"/>
                <a:ea typeface="Francois One"/>
                <a:cs typeface="Francois One"/>
                <a:sym typeface="Francois One"/>
              </a:rPr>
              <a:t>.</a:t>
            </a:r>
            <a:endParaRPr sz="4500">
              <a:solidFill>
                <a:srgbClr val="FFFFFF"/>
              </a:solidFill>
              <a:latin typeface="Francois One"/>
              <a:ea typeface="Francois One"/>
              <a:cs typeface="Francois One"/>
              <a:sym typeface="Francois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6" name="Shape 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87" name="Shape 18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8" name="Shape 188"/>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9" name="Shape 189"/>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Methods to establish a comprehensive and effective healthcare system</a:t>
            </a:r>
            <a:r>
              <a:rPr lang="en" sz="2500">
                <a:solidFill>
                  <a:srgbClr val="FFFFFF"/>
                </a:solidFill>
                <a:latin typeface="Francois One"/>
                <a:ea typeface="Francois One"/>
                <a:cs typeface="Francois One"/>
                <a:sym typeface="Francois One"/>
              </a:rPr>
              <a:t>- Current Events Update </a:t>
            </a:r>
            <a:endParaRPr sz="2500">
              <a:solidFill>
                <a:srgbClr val="FFFFFF"/>
              </a:solidFill>
              <a:latin typeface="Francois One"/>
              <a:ea typeface="Francois One"/>
              <a:cs typeface="Francois One"/>
              <a:sym typeface="Francois One"/>
            </a:endParaRPr>
          </a:p>
        </p:txBody>
      </p:sp>
      <p:sp>
        <p:nvSpPr>
          <p:cNvPr id="190" name="Shape 190"/>
          <p:cNvSpPr txBox="1"/>
          <p:nvPr/>
        </p:nvSpPr>
        <p:spPr>
          <a:xfrm>
            <a:off x="-81450" y="1142550"/>
            <a:ext cx="4556700" cy="3361500"/>
          </a:xfrm>
          <a:prstGeom prst="rect">
            <a:avLst/>
          </a:prstGeom>
          <a:noFill/>
          <a:ln>
            <a:noFill/>
          </a:ln>
        </p:spPr>
        <p:txBody>
          <a:bodyPr anchorCtr="0" anchor="t" bIns="91425" lIns="91425" spcFirstLastPara="1" rIns="91425" wrap="square" tIns="91425">
            <a:noAutofit/>
          </a:bodyPr>
          <a:lstStyle/>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February 14th, 2018 and October 1st, 2017 </a:t>
            </a:r>
            <a:endParaRPr sz="1700">
              <a:solidFill>
                <a:srgbClr val="F3F3F3"/>
              </a:solidFill>
              <a:latin typeface="Oswald"/>
              <a:ea typeface="Oswald"/>
              <a:cs typeface="Oswald"/>
              <a:sym typeface="Oswald"/>
            </a:endParaRPr>
          </a:p>
          <a:p>
            <a:pPr indent="-336550" lvl="1" marL="9144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Two mass shootings Reigniting debate between gun control and mental health</a:t>
            </a:r>
            <a:endParaRPr sz="1700">
              <a:solidFill>
                <a:srgbClr val="F3F3F3"/>
              </a:solidFill>
              <a:latin typeface="Oswald"/>
              <a:ea typeface="Oswald"/>
              <a:cs typeface="Oswald"/>
              <a:sym typeface="Oswald"/>
            </a:endParaRPr>
          </a:p>
          <a:p>
            <a:pPr indent="-336550" lvl="2" marL="13716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Lawmakers in US recognizing mental healthcare as a national imperative</a:t>
            </a:r>
            <a:endParaRPr sz="1700">
              <a:solidFill>
                <a:srgbClr val="F3F3F3"/>
              </a:solidFill>
              <a:latin typeface="Oswald"/>
              <a:ea typeface="Oswald"/>
              <a:cs typeface="Oswald"/>
              <a:sym typeface="Oswald"/>
            </a:endParaRPr>
          </a:p>
          <a:p>
            <a:pPr indent="-336550" lvl="2" marL="13716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Republicans + democrats both talking about giving federal support to local programs that identifies and treats mental illness across the USA </a:t>
            </a:r>
            <a:endParaRPr sz="1700">
              <a:solidFill>
                <a:srgbClr val="F3F3F3"/>
              </a:solidFill>
              <a:latin typeface="Oswald"/>
              <a:ea typeface="Oswald"/>
              <a:cs typeface="Oswald"/>
              <a:sym typeface="Oswald"/>
            </a:endParaRPr>
          </a:p>
          <a:p>
            <a:pPr indent="0" lvl="0" marL="0" rtl="0">
              <a:lnSpc>
                <a:spcPct val="150000"/>
              </a:lnSpc>
              <a:spcBef>
                <a:spcPts val="0"/>
              </a:spcBef>
              <a:spcAft>
                <a:spcPts val="0"/>
              </a:spcAft>
              <a:buNone/>
            </a:pPr>
            <a:r>
              <a:t/>
            </a:r>
            <a:endParaRPr sz="1700">
              <a:solidFill>
                <a:srgbClr val="F3F3F3"/>
              </a:solidFill>
              <a:latin typeface="Oswald"/>
              <a:ea typeface="Oswald"/>
              <a:cs typeface="Oswald"/>
              <a:sym typeface="Oswald"/>
            </a:endParaRPr>
          </a:p>
        </p:txBody>
      </p:sp>
      <p:pic>
        <p:nvPicPr>
          <p:cNvPr id="191" name="Shape 191"/>
          <p:cNvPicPr preferRelativeResize="0"/>
          <p:nvPr/>
        </p:nvPicPr>
        <p:blipFill>
          <a:blip r:embed="rId4">
            <a:alphaModFix/>
          </a:blip>
          <a:stretch>
            <a:fillRect/>
          </a:stretch>
        </p:blipFill>
        <p:spPr>
          <a:xfrm>
            <a:off x="4418425" y="1470103"/>
            <a:ext cx="4556700" cy="25631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98" name="Shape 19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9" name="Shape 199"/>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00" name="Shape 200"/>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Methods to establish a comprehensive and effective healthcare system</a:t>
            </a:r>
            <a:r>
              <a:rPr lang="en" sz="2500">
                <a:solidFill>
                  <a:srgbClr val="FFFFFF"/>
                </a:solidFill>
                <a:latin typeface="Francois One"/>
                <a:ea typeface="Francois One"/>
                <a:cs typeface="Francois One"/>
                <a:sym typeface="Francois One"/>
              </a:rPr>
              <a:t>- Current Events Update </a:t>
            </a:r>
            <a:endParaRPr sz="2500">
              <a:solidFill>
                <a:srgbClr val="FFFFFF"/>
              </a:solidFill>
              <a:latin typeface="Francois One"/>
              <a:ea typeface="Francois One"/>
              <a:cs typeface="Francois One"/>
              <a:sym typeface="Francois One"/>
            </a:endParaRPr>
          </a:p>
        </p:txBody>
      </p:sp>
      <p:sp>
        <p:nvSpPr>
          <p:cNvPr id="201" name="Shape 201"/>
          <p:cNvSpPr txBox="1"/>
          <p:nvPr/>
        </p:nvSpPr>
        <p:spPr>
          <a:xfrm>
            <a:off x="-81450" y="1142550"/>
            <a:ext cx="4912500" cy="3361500"/>
          </a:xfrm>
          <a:prstGeom prst="rect">
            <a:avLst/>
          </a:prstGeom>
          <a:noFill/>
          <a:ln>
            <a:noFill/>
          </a:ln>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3D-printing technology could bring drastic change to the healthcare industry</a:t>
            </a:r>
            <a:endParaRPr sz="1800">
              <a:solidFill>
                <a:srgbClr val="F3F3F3"/>
              </a:solidFill>
              <a:latin typeface="Oswald"/>
              <a:ea typeface="Oswald"/>
              <a:cs typeface="Oswald"/>
              <a:sym typeface="Oswald"/>
            </a:endParaRPr>
          </a:p>
          <a:p>
            <a:pPr indent="-342900" lvl="1" marL="914400" rtl="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Flexible technology</a:t>
            </a:r>
            <a:endParaRPr sz="1800">
              <a:solidFill>
                <a:srgbClr val="F3F3F3"/>
              </a:solidFill>
              <a:latin typeface="Oswald"/>
              <a:ea typeface="Oswald"/>
              <a:cs typeface="Oswald"/>
              <a:sym typeface="Oswald"/>
            </a:endParaRPr>
          </a:p>
          <a:p>
            <a:pPr indent="-342900" lvl="1" marL="914400" rtl="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September 18th, 2017: Pohang University  </a:t>
            </a:r>
            <a:endParaRPr sz="1800">
              <a:solidFill>
                <a:srgbClr val="F3F3F3"/>
              </a:solidFill>
              <a:latin typeface="Oswald"/>
              <a:ea typeface="Oswald"/>
              <a:cs typeface="Oswald"/>
              <a:sym typeface="Oswald"/>
            </a:endParaRPr>
          </a:p>
          <a:p>
            <a:pPr indent="-342900" lvl="2" marL="1371600" rtl="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Used 3D printing to develop bio-blood vessels (BBV) from boink made vascular tissues </a:t>
            </a:r>
            <a:endParaRPr sz="1800">
              <a:solidFill>
                <a:srgbClr val="F3F3F3"/>
              </a:solidFill>
              <a:latin typeface="Oswald"/>
              <a:ea typeface="Oswald"/>
              <a:cs typeface="Oswald"/>
              <a:sym typeface="Oswald"/>
            </a:endParaRPr>
          </a:p>
          <a:p>
            <a:pPr indent="-342900" lvl="1" marL="914400" rtl="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Reduces cost of medical treatment, cost-efficient</a:t>
            </a:r>
            <a:endParaRPr sz="1800">
              <a:solidFill>
                <a:srgbClr val="F3F3F3"/>
              </a:solidFill>
              <a:latin typeface="Oswald"/>
              <a:ea typeface="Oswald"/>
              <a:cs typeface="Oswald"/>
              <a:sym typeface="Oswald"/>
            </a:endParaRPr>
          </a:p>
        </p:txBody>
      </p:sp>
      <p:pic>
        <p:nvPicPr>
          <p:cNvPr id="202" name="Shape 202"/>
          <p:cNvPicPr preferRelativeResize="0"/>
          <p:nvPr/>
        </p:nvPicPr>
        <p:blipFill>
          <a:blip r:embed="rId4">
            <a:alphaModFix/>
          </a:blip>
          <a:stretch>
            <a:fillRect/>
          </a:stretch>
        </p:blipFill>
        <p:spPr>
          <a:xfrm>
            <a:off x="4831050" y="1281313"/>
            <a:ext cx="3871301" cy="258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08" name="Shape 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09" name="Shape 20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0" name="Shape 210"/>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11" name="Shape 211"/>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Methods to establish a comprehensive and effective healthcare system</a:t>
            </a:r>
            <a:r>
              <a:rPr lang="en" sz="2000">
                <a:solidFill>
                  <a:srgbClr val="FFFFFF"/>
                </a:solidFill>
                <a:latin typeface="Francois One"/>
                <a:ea typeface="Francois One"/>
                <a:cs typeface="Francois One"/>
                <a:sym typeface="Francois One"/>
              </a:rPr>
              <a:t>- </a:t>
            </a:r>
            <a:r>
              <a:rPr lang="en" sz="2500">
                <a:solidFill>
                  <a:srgbClr val="FFFFFF"/>
                </a:solidFill>
                <a:latin typeface="Francois One"/>
                <a:ea typeface="Francois One"/>
                <a:cs typeface="Francois One"/>
                <a:sym typeface="Francois One"/>
              </a:rPr>
              <a:t>Position of Key Players</a:t>
            </a:r>
            <a:endParaRPr sz="2500">
              <a:solidFill>
                <a:srgbClr val="FFFFFF"/>
              </a:solidFill>
              <a:latin typeface="Francois One"/>
              <a:ea typeface="Francois One"/>
              <a:cs typeface="Francois One"/>
              <a:sym typeface="Francois One"/>
            </a:endParaRPr>
          </a:p>
        </p:txBody>
      </p:sp>
      <p:sp>
        <p:nvSpPr>
          <p:cNvPr id="212" name="Shape 212"/>
          <p:cNvSpPr txBox="1"/>
          <p:nvPr/>
        </p:nvSpPr>
        <p:spPr>
          <a:xfrm>
            <a:off x="299550" y="1218750"/>
            <a:ext cx="5229600" cy="3361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3F3F3"/>
                </a:solidFill>
                <a:latin typeface="Oswald"/>
                <a:ea typeface="Oswald"/>
                <a:cs typeface="Oswald"/>
                <a:sym typeface="Oswald"/>
              </a:rPr>
              <a:t>The United States of America</a:t>
            </a:r>
            <a:endParaRPr sz="1800" u="sng">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America spends on average $5000 more per person than other wealthy nations</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A massive amount of wasted, or mis-administered medication </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Absurd amount of profit  to production cost by private health-care firm</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Massive profits by private firms drive up health costs</a:t>
            </a:r>
            <a:endParaRPr sz="1700">
              <a:solidFill>
                <a:srgbClr val="F3F3F3"/>
              </a:solidFill>
              <a:latin typeface="Oswald"/>
              <a:ea typeface="Oswald"/>
              <a:cs typeface="Oswald"/>
              <a:sym typeface="Oswald"/>
            </a:endParaRPr>
          </a:p>
          <a:p>
            <a:pPr indent="0" lvl="0" marL="0" rtl="0">
              <a:lnSpc>
                <a:spcPct val="150000"/>
              </a:lnSpc>
              <a:spcBef>
                <a:spcPts val="0"/>
              </a:spcBef>
              <a:spcAft>
                <a:spcPts val="0"/>
              </a:spcAft>
              <a:buNone/>
            </a:pPr>
            <a:r>
              <a:t/>
            </a:r>
            <a:endParaRPr sz="1800" u="sng">
              <a:solidFill>
                <a:srgbClr val="F3F3F3"/>
              </a:solidFill>
              <a:latin typeface="Oswald"/>
              <a:ea typeface="Oswald"/>
              <a:cs typeface="Oswald"/>
              <a:sym typeface="Oswald"/>
            </a:endParaRPr>
          </a:p>
        </p:txBody>
      </p:sp>
      <p:pic>
        <p:nvPicPr>
          <p:cNvPr id="213" name="Shape 213"/>
          <p:cNvPicPr preferRelativeResize="0"/>
          <p:nvPr/>
        </p:nvPicPr>
        <p:blipFill>
          <a:blip r:embed="rId4">
            <a:alphaModFix/>
          </a:blip>
          <a:stretch>
            <a:fillRect/>
          </a:stretch>
        </p:blipFill>
        <p:spPr>
          <a:xfrm>
            <a:off x="5381325" y="1218756"/>
            <a:ext cx="3683150" cy="36757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20" name="Shape 2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1" name="Shape 221"/>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22" name="Shape 222"/>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Methods to establish a comprehensive and effective healthcare system</a:t>
            </a:r>
            <a:r>
              <a:rPr lang="en" sz="2000">
                <a:solidFill>
                  <a:srgbClr val="FFFFFF"/>
                </a:solidFill>
                <a:latin typeface="Francois One"/>
                <a:ea typeface="Francois One"/>
                <a:cs typeface="Francois One"/>
                <a:sym typeface="Francois One"/>
              </a:rPr>
              <a:t>- </a:t>
            </a:r>
            <a:r>
              <a:rPr lang="en" sz="2500">
                <a:solidFill>
                  <a:srgbClr val="FFFFFF"/>
                </a:solidFill>
                <a:latin typeface="Francois One"/>
                <a:ea typeface="Francois One"/>
                <a:cs typeface="Francois One"/>
                <a:sym typeface="Francois One"/>
              </a:rPr>
              <a:t>Position of Key Players</a:t>
            </a:r>
            <a:endParaRPr sz="2500">
              <a:solidFill>
                <a:srgbClr val="FFFFFF"/>
              </a:solidFill>
              <a:latin typeface="Francois One"/>
              <a:ea typeface="Francois One"/>
              <a:cs typeface="Francois One"/>
              <a:sym typeface="Francois One"/>
            </a:endParaRPr>
          </a:p>
        </p:txBody>
      </p:sp>
      <p:sp>
        <p:nvSpPr>
          <p:cNvPr id="223" name="Shape 223"/>
          <p:cNvSpPr txBox="1"/>
          <p:nvPr/>
        </p:nvSpPr>
        <p:spPr>
          <a:xfrm>
            <a:off x="152400" y="1017725"/>
            <a:ext cx="3982200" cy="3361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3F3F3"/>
                </a:solidFill>
                <a:latin typeface="Oswald"/>
                <a:ea typeface="Oswald"/>
                <a:cs typeface="Oswald"/>
                <a:sym typeface="Oswald"/>
              </a:rPr>
              <a:t>India</a:t>
            </a:r>
            <a:endParaRPr sz="1800" u="sng">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4.02% GDP spendings on healthcare system</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All citizens supposingly access to healthcare, although a limit on that access causes many household to seek private healthcare</a:t>
            </a:r>
            <a:endParaRPr sz="1700">
              <a:solidFill>
                <a:srgbClr val="F3F3F3"/>
              </a:solidFill>
              <a:latin typeface="Oswald"/>
              <a:ea typeface="Oswald"/>
              <a:cs typeface="Oswald"/>
              <a:sym typeface="Oswald"/>
            </a:endParaRPr>
          </a:p>
          <a:p>
            <a:pPr indent="-336550" lvl="1" marL="9144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Much higher cost for normal citizens</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Less than 20% of the population is covered by any form of healthcare</a:t>
            </a:r>
            <a:endParaRPr sz="1700">
              <a:solidFill>
                <a:srgbClr val="F3F3F3"/>
              </a:solidFill>
              <a:latin typeface="Oswald"/>
              <a:ea typeface="Oswald"/>
              <a:cs typeface="Oswald"/>
              <a:sym typeface="Oswald"/>
            </a:endParaRPr>
          </a:p>
        </p:txBody>
      </p:sp>
      <p:sp>
        <p:nvSpPr>
          <p:cNvPr id="224" name="Shape 224"/>
          <p:cNvSpPr txBox="1"/>
          <p:nvPr/>
        </p:nvSpPr>
        <p:spPr>
          <a:xfrm>
            <a:off x="4469975" y="1152475"/>
            <a:ext cx="4282800" cy="3361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3F3F3"/>
                </a:solidFill>
                <a:latin typeface="Oswald"/>
                <a:ea typeface="Oswald"/>
                <a:cs typeface="Oswald"/>
                <a:sym typeface="Oswald"/>
              </a:rPr>
              <a:t>Luxemburg</a:t>
            </a:r>
            <a:endParaRPr sz="1800" u="sng">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Every citizen contributes 5.44% gross income into healthcare program</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86% of total health expenditure comes from public sources </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99% of the population is covered by the healthcare system</a:t>
            </a:r>
            <a:endParaRPr sz="1700">
              <a:solidFill>
                <a:srgbClr val="F3F3F3"/>
              </a:solidFill>
              <a:latin typeface="Oswald"/>
              <a:ea typeface="Oswald"/>
              <a:cs typeface="Oswald"/>
              <a:sym typeface="Oswald"/>
            </a:endParaRPr>
          </a:p>
          <a:p>
            <a:pPr indent="-336550" lvl="0" marL="457200" rtl="0">
              <a:lnSpc>
                <a:spcPct val="150000"/>
              </a:lnSpc>
              <a:spcBef>
                <a:spcPts val="0"/>
              </a:spcBef>
              <a:spcAft>
                <a:spcPts val="0"/>
              </a:spcAft>
              <a:buClr>
                <a:srgbClr val="F3F3F3"/>
              </a:buClr>
              <a:buSzPts val="1700"/>
              <a:buFont typeface="Oswald"/>
              <a:buChar char="●"/>
            </a:pPr>
            <a:r>
              <a:rPr lang="en" sz="1700">
                <a:solidFill>
                  <a:srgbClr val="F3F3F3"/>
                </a:solidFill>
                <a:latin typeface="Oswald"/>
                <a:ea typeface="Oswald"/>
                <a:cs typeface="Oswald"/>
                <a:sym typeface="Oswald"/>
              </a:rPr>
              <a:t>100% of all hospitals are state run, and free to access at anytime</a:t>
            </a:r>
            <a:endParaRPr sz="1700">
              <a:solidFill>
                <a:srgbClr val="F3F3F3"/>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30" name="Shape 2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31" name="Shape 2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2" name="Shape 232"/>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33" name="Shape 233"/>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Methods to establish a comprehensive and effective healthcare system</a:t>
            </a:r>
            <a:r>
              <a:rPr lang="en" sz="2500">
                <a:solidFill>
                  <a:srgbClr val="FFFFFF"/>
                </a:solidFill>
                <a:latin typeface="Francois One"/>
                <a:ea typeface="Francois One"/>
                <a:cs typeface="Francois One"/>
                <a:sym typeface="Francois One"/>
              </a:rPr>
              <a:t>-</a:t>
            </a:r>
            <a:r>
              <a:rPr lang="en" sz="2500">
                <a:solidFill>
                  <a:srgbClr val="FFFFFF"/>
                </a:solidFill>
                <a:latin typeface="Francois One"/>
                <a:ea typeface="Francois One"/>
                <a:cs typeface="Francois One"/>
                <a:sym typeface="Francois One"/>
              </a:rPr>
              <a:t>Blocs that may merge </a:t>
            </a:r>
            <a:endParaRPr sz="2500">
              <a:solidFill>
                <a:srgbClr val="FFFFFF"/>
              </a:solidFill>
              <a:latin typeface="Francois One"/>
              <a:ea typeface="Francois One"/>
              <a:cs typeface="Francois One"/>
              <a:sym typeface="Francois One"/>
            </a:endParaRPr>
          </a:p>
        </p:txBody>
      </p:sp>
      <p:sp>
        <p:nvSpPr>
          <p:cNvPr id="234" name="Shape 234"/>
          <p:cNvSpPr txBox="1"/>
          <p:nvPr/>
        </p:nvSpPr>
        <p:spPr>
          <a:xfrm>
            <a:off x="61025" y="1179925"/>
            <a:ext cx="4318800" cy="37233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3F3F3"/>
                </a:solidFill>
                <a:latin typeface="Oswald"/>
                <a:ea typeface="Oswald"/>
                <a:cs typeface="Oswald"/>
                <a:sym typeface="Oswald"/>
              </a:rPr>
              <a:t>European Union</a:t>
            </a:r>
            <a:endParaRPr sz="1800" u="sng">
              <a:solidFill>
                <a:srgbClr val="F3F3F3"/>
              </a:solidFill>
              <a:latin typeface="Oswald"/>
              <a:ea typeface="Oswald"/>
              <a:cs typeface="Oswald"/>
              <a:sym typeface="Oswald"/>
            </a:endParaRPr>
          </a:p>
          <a:p>
            <a:pPr indent="0" lvl="0" marL="0" rtl="0">
              <a:lnSpc>
                <a:spcPct val="150000"/>
              </a:lnSpc>
              <a:spcBef>
                <a:spcPts val="0"/>
              </a:spcBef>
              <a:spcAft>
                <a:spcPts val="0"/>
              </a:spcAft>
              <a:buNone/>
            </a:pPr>
            <a:r>
              <a:rPr lang="en" sz="1600">
                <a:solidFill>
                  <a:srgbClr val="F3F3F3"/>
                </a:solidFill>
                <a:latin typeface="Oswald"/>
                <a:ea typeface="Oswald"/>
                <a:cs typeface="Oswald"/>
                <a:sym typeface="Oswald"/>
              </a:rPr>
              <a:t>-Home to many nations with leading healthcare systems, all capable all working together to universalize healthcare for the entire continent </a:t>
            </a:r>
            <a:endParaRPr sz="1600">
              <a:solidFill>
                <a:srgbClr val="F3F3F3"/>
              </a:solidFill>
              <a:latin typeface="Oswald"/>
              <a:ea typeface="Oswald"/>
              <a:cs typeface="Oswald"/>
              <a:sym typeface="Oswald"/>
            </a:endParaRPr>
          </a:p>
          <a:p>
            <a:pPr indent="0" lvl="0" marL="0" rtl="0">
              <a:lnSpc>
                <a:spcPct val="150000"/>
              </a:lnSpc>
              <a:spcBef>
                <a:spcPts val="0"/>
              </a:spcBef>
              <a:spcAft>
                <a:spcPts val="0"/>
              </a:spcAft>
              <a:buNone/>
            </a:pPr>
            <a:r>
              <a:rPr lang="en" sz="1800" u="sng">
                <a:solidFill>
                  <a:srgbClr val="F3F3F3"/>
                </a:solidFill>
                <a:latin typeface="Oswald"/>
                <a:ea typeface="Oswald"/>
                <a:cs typeface="Oswald"/>
                <a:sym typeface="Oswald"/>
              </a:rPr>
              <a:t>BRICS countries (Brazil, Russia, India, China, South Africa)</a:t>
            </a:r>
            <a:endParaRPr sz="1800" u="sng">
              <a:solidFill>
                <a:srgbClr val="F3F3F3"/>
              </a:solidFill>
              <a:latin typeface="Oswald"/>
              <a:ea typeface="Oswald"/>
              <a:cs typeface="Oswald"/>
              <a:sym typeface="Oswald"/>
            </a:endParaRPr>
          </a:p>
          <a:p>
            <a:pPr indent="0" lvl="0" marL="0" rtl="0">
              <a:lnSpc>
                <a:spcPct val="150000"/>
              </a:lnSpc>
              <a:spcBef>
                <a:spcPts val="0"/>
              </a:spcBef>
              <a:spcAft>
                <a:spcPts val="0"/>
              </a:spcAft>
              <a:buNone/>
            </a:pPr>
            <a:r>
              <a:rPr lang="en" sz="1600">
                <a:solidFill>
                  <a:srgbClr val="F3F3F3"/>
                </a:solidFill>
                <a:latin typeface="Oswald"/>
                <a:ea typeface="Oswald"/>
                <a:cs typeface="Oswald"/>
                <a:sym typeface="Oswald"/>
              </a:rPr>
              <a:t>-Emerging economies all working together economically, and improvements to global health through the exchange of informations</a:t>
            </a:r>
            <a:endParaRPr sz="1600">
              <a:solidFill>
                <a:srgbClr val="F3F3F3"/>
              </a:solidFill>
              <a:latin typeface="Oswald"/>
              <a:ea typeface="Oswald"/>
              <a:cs typeface="Oswald"/>
              <a:sym typeface="Oswald"/>
            </a:endParaRPr>
          </a:p>
          <a:p>
            <a:pPr indent="0" lvl="0" marL="0" rtl="0">
              <a:lnSpc>
                <a:spcPct val="150000"/>
              </a:lnSpc>
              <a:spcBef>
                <a:spcPts val="0"/>
              </a:spcBef>
              <a:spcAft>
                <a:spcPts val="0"/>
              </a:spcAft>
              <a:buNone/>
            </a:pPr>
            <a:r>
              <a:t/>
            </a:r>
            <a:endParaRPr sz="1600">
              <a:solidFill>
                <a:srgbClr val="F3F3F3"/>
              </a:solidFill>
              <a:latin typeface="Oswald"/>
              <a:ea typeface="Oswald"/>
              <a:cs typeface="Oswald"/>
              <a:sym typeface="Oswald"/>
            </a:endParaRPr>
          </a:p>
        </p:txBody>
      </p:sp>
      <p:sp>
        <p:nvSpPr>
          <p:cNvPr id="235" name="Shape 235"/>
          <p:cNvSpPr txBox="1"/>
          <p:nvPr/>
        </p:nvSpPr>
        <p:spPr>
          <a:xfrm>
            <a:off x="4745675" y="1179925"/>
            <a:ext cx="4318800" cy="37233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3F3F3"/>
                </a:solidFill>
                <a:latin typeface="Oswald"/>
                <a:ea typeface="Oswald"/>
                <a:cs typeface="Oswald"/>
                <a:sym typeface="Oswald"/>
              </a:rPr>
              <a:t>Small Island Developing States (SIDS)</a:t>
            </a:r>
            <a:endParaRPr sz="1800" u="sng">
              <a:solidFill>
                <a:srgbClr val="F3F3F3"/>
              </a:solidFill>
              <a:latin typeface="Oswald"/>
              <a:ea typeface="Oswald"/>
              <a:cs typeface="Oswald"/>
              <a:sym typeface="Oswald"/>
            </a:endParaRPr>
          </a:p>
          <a:p>
            <a:pPr indent="0" lvl="0" marL="0" rtl="0">
              <a:lnSpc>
                <a:spcPct val="150000"/>
              </a:lnSpc>
              <a:spcBef>
                <a:spcPts val="0"/>
              </a:spcBef>
              <a:spcAft>
                <a:spcPts val="0"/>
              </a:spcAft>
              <a:buNone/>
            </a:pPr>
            <a:r>
              <a:rPr lang="en" sz="1800">
                <a:solidFill>
                  <a:srgbClr val="F3F3F3"/>
                </a:solidFill>
                <a:latin typeface="Oswald"/>
                <a:ea typeface="Oswald"/>
                <a:cs typeface="Oswald"/>
                <a:sym typeface="Oswald"/>
              </a:rPr>
              <a:t>-group of developing countries in the caribbean and Pacific regions working together to combat common threats of the vulnerability and burden of disease</a:t>
            </a:r>
            <a:endParaRPr sz="1800">
              <a:solidFill>
                <a:srgbClr val="F3F3F3"/>
              </a:solidFill>
              <a:latin typeface="Oswald"/>
              <a:ea typeface="Oswald"/>
              <a:cs typeface="Oswald"/>
              <a:sym typeface="Oswald"/>
            </a:endParaRPr>
          </a:p>
          <a:p>
            <a:pPr indent="0" lvl="0" marL="0" rtl="0">
              <a:lnSpc>
                <a:spcPct val="150000"/>
              </a:lnSpc>
              <a:spcBef>
                <a:spcPts val="0"/>
              </a:spcBef>
              <a:spcAft>
                <a:spcPts val="0"/>
              </a:spcAft>
              <a:buNone/>
            </a:pPr>
            <a:r>
              <a:t/>
            </a:r>
            <a:endParaRPr sz="1600">
              <a:solidFill>
                <a:srgbClr val="F3F3F3"/>
              </a:solidFill>
              <a:latin typeface="Oswald"/>
              <a:ea typeface="Oswald"/>
              <a:cs typeface="Oswald"/>
              <a:sym typeface="Oswald"/>
            </a:endParaRPr>
          </a:p>
        </p:txBody>
      </p:sp>
      <p:pic>
        <p:nvPicPr>
          <p:cNvPr id="236" name="Shape 236"/>
          <p:cNvPicPr preferRelativeResize="0"/>
          <p:nvPr/>
        </p:nvPicPr>
        <p:blipFill>
          <a:blip r:embed="rId4">
            <a:alphaModFix/>
          </a:blip>
          <a:stretch>
            <a:fillRect/>
          </a:stretch>
        </p:blipFill>
        <p:spPr>
          <a:xfrm>
            <a:off x="5137375" y="3127500"/>
            <a:ext cx="3694926" cy="1896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Shape 24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42" name="Shape 242"/>
          <p:cNvPicPr preferRelativeResize="0"/>
          <p:nvPr/>
        </p:nvPicPr>
        <p:blipFill>
          <a:blip r:embed="rId4">
            <a:alphaModFix amt="70000"/>
          </a:blip>
          <a:stretch>
            <a:fillRect/>
          </a:stretch>
        </p:blipFill>
        <p:spPr>
          <a:xfrm>
            <a:off x="1641850" y="423850"/>
            <a:ext cx="5715000" cy="4295775"/>
          </a:xfrm>
          <a:prstGeom prst="rect">
            <a:avLst/>
          </a:prstGeom>
          <a:noFill/>
          <a:ln>
            <a:noFill/>
          </a:ln>
        </p:spPr>
      </p:pic>
      <p:sp>
        <p:nvSpPr>
          <p:cNvPr id="243" name="Shape 243"/>
          <p:cNvSpPr txBox="1"/>
          <p:nvPr/>
        </p:nvSpPr>
        <p:spPr>
          <a:xfrm>
            <a:off x="1393200" y="1567325"/>
            <a:ext cx="6357600" cy="26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Francois One"/>
                <a:ea typeface="Francois One"/>
                <a:cs typeface="Francois One"/>
                <a:sym typeface="Francois One"/>
              </a:rPr>
              <a:t>The question of mitigating the impact of HIV/AIDS on socio-economic development</a:t>
            </a:r>
            <a:endParaRPr sz="3500">
              <a:solidFill>
                <a:srgbClr val="FFFFFF"/>
              </a:solidFill>
              <a:latin typeface="Francois One"/>
              <a:ea typeface="Francois One"/>
              <a:cs typeface="Francois One"/>
              <a:sym typeface="Francois One"/>
            </a:endParaRPr>
          </a:p>
        </p:txBody>
      </p:sp>
      <p:sp>
        <p:nvSpPr>
          <p:cNvPr id="244" name="Shape 244"/>
          <p:cNvSpPr txBox="1"/>
          <p:nvPr/>
        </p:nvSpPr>
        <p:spPr>
          <a:xfrm>
            <a:off x="4146100" y="825725"/>
            <a:ext cx="706500" cy="74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500">
                <a:solidFill>
                  <a:srgbClr val="FFFFFF"/>
                </a:solidFill>
                <a:latin typeface="Francois One"/>
                <a:ea typeface="Francois One"/>
                <a:cs typeface="Francois One"/>
                <a:sym typeface="Francois One"/>
              </a:rPr>
              <a:t>3</a:t>
            </a:r>
            <a:r>
              <a:rPr lang="en" sz="4500">
                <a:solidFill>
                  <a:srgbClr val="FFFFFF"/>
                </a:solidFill>
                <a:latin typeface="Francois One"/>
                <a:ea typeface="Francois One"/>
                <a:cs typeface="Francois One"/>
                <a:sym typeface="Francois One"/>
              </a:rPr>
              <a:t>.</a:t>
            </a:r>
            <a:endParaRPr sz="4500">
              <a:solidFill>
                <a:srgbClr val="FFFFFF"/>
              </a:solidFill>
              <a:latin typeface="Francois One"/>
              <a:ea typeface="Francois One"/>
              <a:cs typeface="Francois One"/>
              <a:sym typeface="Francois One"/>
            </a:endParaRPr>
          </a:p>
        </p:txBody>
      </p:sp>
      <p:sp>
        <p:nvSpPr>
          <p:cNvPr id="245" name="Shape 245"/>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1" name="Shape 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52" name="Shape 2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3" name="Shape 253"/>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4" name="Shape 254"/>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The question of mitigating the impact of HIV/AIDS on socio-economic development</a:t>
            </a:r>
            <a:r>
              <a:rPr lang="en" sz="2000">
                <a:solidFill>
                  <a:srgbClr val="FFFFFF"/>
                </a:solidFill>
                <a:latin typeface="Francois One"/>
                <a:ea typeface="Francois One"/>
                <a:cs typeface="Francois One"/>
                <a:sym typeface="Francois One"/>
              </a:rPr>
              <a:t> - </a:t>
            </a:r>
            <a:r>
              <a:rPr lang="en" sz="2500">
                <a:solidFill>
                  <a:srgbClr val="FFFFFF"/>
                </a:solidFill>
                <a:latin typeface="Francois One"/>
                <a:ea typeface="Francois One"/>
                <a:cs typeface="Francois One"/>
                <a:sym typeface="Francois One"/>
              </a:rPr>
              <a:t>Current Events Update </a:t>
            </a:r>
            <a:endParaRPr sz="2500">
              <a:solidFill>
                <a:srgbClr val="FFFFFF"/>
              </a:solidFill>
              <a:latin typeface="Francois One"/>
              <a:ea typeface="Francois One"/>
              <a:cs typeface="Francois One"/>
              <a:sym typeface="Francois One"/>
            </a:endParaRPr>
          </a:p>
        </p:txBody>
      </p:sp>
      <p:sp>
        <p:nvSpPr>
          <p:cNvPr id="255" name="Shape 255"/>
          <p:cNvSpPr txBox="1"/>
          <p:nvPr/>
        </p:nvSpPr>
        <p:spPr>
          <a:xfrm>
            <a:off x="103525" y="1152475"/>
            <a:ext cx="4245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700" u="sng">
                <a:solidFill>
                  <a:srgbClr val="FFFFFF"/>
                </a:solidFill>
                <a:latin typeface="Francois One"/>
                <a:ea typeface="Francois One"/>
                <a:cs typeface="Francois One"/>
                <a:sym typeface="Francois One"/>
              </a:rPr>
              <a:t>March 15, 2018</a:t>
            </a:r>
            <a:endParaRPr sz="1700" u="sng">
              <a:solidFill>
                <a:srgbClr val="FFFFFF"/>
              </a:solidFill>
              <a:latin typeface="Francois One"/>
              <a:ea typeface="Francois One"/>
              <a:cs typeface="Francois One"/>
              <a:sym typeface="Francois One"/>
            </a:endParaRPr>
          </a:p>
          <a:p>
            <a:pPr indent="-336550" lvl="0" marL="457200" rtl="0">
              <a:lnSpc>
                <a:spcPct val="150000"/>
              </a:lnSpc>
              <a:spcBef>
                <a:spcPts val="0"/>
              </a:spcBef>
              <a:spcAft>
                <a:spcPts val="0"/>
              </a:spcAft>
              <a:buClr>
                <a:srgbClr val="FFFFFF"/>
              </a:buClr>
              <a:buSzPts val="1700"/>
              <a:buFont typeface="Francois One"/>
              <a:buChar char="●"/>
            </a:pPr>
            <a:r>
              <a:rPr lang="en" sz="1700">
                <a:solidFill>
                  <a:schemeClr val="lt1"/>
                </a:solidFill>
                <a:latin typeface="Francois One"/>
                <a:ea typeface="Francois One"/>
                <a:cs typeface="Francois One"/>
                <a:sym typeface="Francois One"/>
              </a:rPr>
              <a:t>The 61st Session of the Commission on Narcotic Drugs in Vienna shone light on the increase of HIV prevalence within drug users, noting a 33% from 2011-2015. This conference marked the need for low to middle income countries to invest more on preventing HIV in drug users.</a:t>
            </a:r>
            <a:endParaRPr sz="1700">
              <a:solidFill>
                <a:schemeClr val="lt1"/>
              </a:solidFill>
              <a:latin typeface="Francois One"/>
              <a:ea typeface="Francois One"/>
              <a:cs typeface="Francois One"/>
              <a:sym typeface="Francois One"/>
            </a:endParaRPr>
          </a:p>
        </p:txBody>
      </p:sp>
      <p:sp>
        <p:nvSpPr>
          <p:cNvPr id="256" name="Shape 256"/>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600">
              <a:solidFill>
                <a:srgbClr val="FFFFFF"/>
              </a:solidFill>
              <a:latin typeface="Francois One"/>
              <a:ea typeface="Francois One"/>
              <a:cs typeface="Francois One"/>
              <a:sym typeface="Francois One"/>
            </a:endParaRPr>
          </a:p>
        </p:txBody>
      </p:sp>
      <p:sp>
        <p:nvSpPr>
          <p:cNvPr id="257" name="Shape 257"/>
          <p:cNvSpPr txBox="1"/>
          <p:nvPr/>
        </p:nvSpPr>
        <p:spPr>
          <a:xfrm>
            <a:off x="4710350" y="3477100"/>
            <a:ext cx="3924600" cy="4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000">
                <a:solidFill>
                  <a:srgbClr val="FFFFFF"/>
                </a:solidFill>
                <a:latin typeface="Francois One"/>
                <a:ea typeface="Francois One"/>
                <a:cs typeface="Francois One"/>
                <a:sym typeface="Francois One"/>
              </a:rPr>
              <a:t>The Logo of the  61st Commission of Narcotic Drugs in Vienna</a:t>
            </a:r>
            <a:endParaRPr i="1" sz="1000">
              <a:solidFill>
                <a:srgbClr val="FFFFFF"/>
              </a:solidFill>
              <a:latin typeface="Francois One"/>
              <a:ea typeface="Francois One"/>
              <a:cs typeface="Francois One"/>
              <a:sym typeface="Francois One"/>
            </a:endParaRPr>
          </a:p>
          <a:p>
            <a:pPr indent="0" lvl="0" marL="0" rtl="0">
              <a:spcBef>
                <a:spcPts val="0"/>
              </a:spcBef>
              <a:spcAft>
                <a:spcPts val="0"/>
              </a:spcAft>
              <a:buNone/>
            </a:pPr>
            <a:r>
              <a:rPr i="1" lang="en" sz="1000">
                <a:solidFill>
                  <a:srgbClr val="BDBDBD"/>
                </a:solidFill>
                <a:latin typeface="Francois One"/>
                <a:ea typeface="Francois One"/>
                <a:cs typeface="Francois One"/>
                <a:sym typeface="Francois One"/>
              </a:rPr>
              <a:t>Photograph: UNAIDS</a:t>
            </a:r>
            <a:endParaRPr i="1" sz="1000">
              <a:solidFill>
                <a:srgbClr val="BDBDBD"/>
              </a:solidFill>
              <a:latin typeface="Francois One"/>
              <a:ea typeface="Francois One"/>
              <a:cs typeface="Francois One"/>
              <a:sym typeface="Francois One"/>
            </a:endParaRPr>
          </a:p>
        </p:txBody>
      </p:sp>
      <p:pic>
        <p:nvPicPr>
          <p:cNvPr id="258" name="Shape 258"/>
          <p:cNvPicPr preferRelativeResize="0"/>
          <p:nvPr/>
        </p:nvPicPr>
        <p:blipFill>
          <a:blip r:embed="rId4">
            <a:alphaModFix/>
          </a:blip>
          <a:stretch>
            <a:fillRect/>
          </a:stretch>
        </p:blipFill>
        <p:spPr>
          <a:xfrm>
            <a:off x="4349425" y="2244250"/>
            <a:ext cx="4646450" cy="1232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64" name="Shape 2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65" name="Shape 2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6" name="Shape 266"/>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67" name="Shape 267"/>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The question of mitigating the impact of HIV/AIDS on socio-economic development</a:t>
            </a:r>
            <a:r>
              <a:rPr lang="en" sz="2000">
                <a:solidFill>
                  <a:srgbClr val="FFFFFF"/>
                </a:solidFill>
                <a:latin typeface="Francois One"/>
                <a:ea typeface="Francois One"/>
                <a:cs typeface="Francois One"/>
                <a:sym typeface="Francois One"/>
              </a:rPr>
              <a:t> - </a:t>
            </a:r>
            <a:r>
              <a:rPr lang="en" sz="2500">
                <a:solidFill>
                  <a:srgbClr val="FFFFFF"/>
                </a:solidFill>
                <a:latin typeface="Francois One"/>
                <a:ea typeface="Francois One"/>
                <a:cs typeface="Francois One"/>
                <a:sym typeface="Francois One"/>
              </a:rPr>
              <a:t>Current Events Update </a:t>
            </a:r>
            <a:endParaRPr sz="2500">
              <a:solidFill>
                <a:srgbClr val="FFFFFF"/>
              </a:solidFill>
              <a:latin typeface="Francois One"/>
              <a:ea typeface="Francois One"/>
              <a:cs typeface="Francois One"/>
              <a:sym typeface="Francois One"/>
            </a:endParaRPr>
          </a:p>
        </p:txBody>
      </p:sp>
      <p:sp>
        <p:nvSpPr>
          <p:cNvPr id="268" name="Shape 268"/>
          <p:cNvSpPr txBox="1"/>
          <p:nvPr/>
        </p:nvSpPr>
        <p:spPr>
          <a:xfrm>
            <a:off x="103525" y="1152475"/>
            <a:ext cx="4245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700" u="sng">
                <a:solidFill>
                  <a:srgbClr val="FFFFFF"/>
                </a:solidFill>
                <a:latin typeface="Francois One"/>
                <a:ea typeface="Francois One"/>
                <a:cs typeface="Francois One"/>
                <a:sym typeface="Francois One"/>
              </a:rPr>
              <a:t>March 16</a:t>
            </a:r>
            <a:r>
              <a:rPr lang="en" sz="1700" u="sng">
                <a:solidFill>
                  <a:srgbClr val="FFFFFF"/>
                </a:solidFill>
                <a:latin typeface="Francois One"/>
                <a:ea typeface="Francois One"/>
                <a:cs typeface="Francois One"/>
                <a:sym typeface="Francois One"/>
              </a:rPr>
              <a:t>, 2018</a:t>
            </a:r>
            <a:endParaRPr sz="1700" u="sng">
              <a:solidFill>
                <a:srgbClr val="FFFFFF"/>
              </a:solidFill>
              <a:latin typeface="Francois One"/>
              <a:ea typeface="Francois One"/>
              <a:cs typeface="Francois One"/>
              <a:sym typeface="Francois One"/>
            </a:endParaRPr>
          </a:p>
          <a:p>
            <a:pPr indent="-336550" lvl="0" marL="457200" rtl="0">
              <a:lnSpc>
                <a:spcPct val="150000"/>
              </a:lnSpc>
              <a:spcBef>
                <a:spcPts val="0"/>
              </a:spcBef>
              <a:spcAft>
                <a:spcPts val="0"/>
              </a:spcAft>
              <a:buClr>
                <a:srgbClr val="FFFFFF"/>
              </a:buClr>
              <a:buSzPts val="1700"/>
              <a:buFont typeface="Francois One"/>
              <a:buChar char="●"/>
            </a:pPr>
            <a:r>
              <a:rPr lang="en" sz="1700">
                <a:solidFill>
                  <a:srgbClr val="FFFFFF"/>
                </a:solidFill>
                <a:latin typeface="Francois One"/>
                <a:ea typeface="Francois One"/>
                <a:cs typeface="Francois One"/>
                <a:sym typeface="Francois One"/>
              </a:rPr>
              <a:t>In 2011, the National and Kapodistrian University in Athens launched a program that provided safe condoms and needles to victims of HIV, often those forced into unemployment by the recession. When the project ended recently, Athens experienced a 78% reduction in HIV infections.</a:t>
            </a:r>
            <a:endParaRPr sz="1700">
              <a:solidFill>
                <a:srgbClr val="FFFFFF"/>
              </a:solidFill>
              <a:latin typeface="Francois One"/>
              <a:ea typeface="Francois One"/>
              <a:cs typeface="Francois One"/>
              <a:sym typeface="Francois One"/>
            </a:endParaRPr>
          </a:p>
        </p:txBody>
      </p:sp>
      <p:sp>
        <p:nvSpPr>
          <p:cNvPr id="269" name="Shape 269"/>
          <p:cNvSpPr txBox="1"/>
          <p:nvPr/>
        </p:nvSpPr>
        <p:spPr>
          <a:xfrm>
            <a:off x="5568125" y="1358875"/>
            <a:ext cx="3277200" cy="204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i="1">
              <a:solidFill>
                <a:srgbClr val="FFFFFF"/>
              </a:solidFill>
              <a:latin typeface="Francois One"/>
              <a:ea typeface="Francois One"/>
              <a:cs typeface="Francois One"/>
              <a:sym typeface="Francois One"/>
            </a:endParaRPr>
          </a:p>
        </p:txBody>
      </p:sp>
      <p:sp>
        <p:nvSpPr>
          <p:cNvPr id="270" name="Shape 270"/>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600">
              <a:solidFill>
                <a:srgbClr val="FFFFFF"/>
              </a:solidFill>
              <a:latin typeface="Francois One"/>
              <a:ea typeface="Francois One"/>
              <a:cs typeface="Francois One"/>
              <a:sym typeface="Francois One"/>
            </a:endParaRPr>
          </a:p>
        </p:txBody>
      </p:sp>
      <p:sp>
        <p:nvSpPr>
          <p:cNvPr id="271" name="Shape 271"/>
          <p:cNvSpPr txBox="1"/>
          <p:nvPr/>
        </p:nvSpPr>
        <p:spPr>
          <a:xfrm>
            <a:off x="4431400" y="4093375"/>
            <a:ext cx="4245900" cy="47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000">
                <a:solidFill>
                  <a:srgbClr val="FFFFFF"/>
                </a:solidFill>
                <a:latin typeface="Francois One"/>
                <a:ea typeface="Francois One"/>
                <a:cs typeface="Francois One"/>
                <a:sym typeface="Francois One"/>
              </a:rPr>
              <a:t>Salif Keita performs for UNAIDS Fundraising in Athens, March 1 2018</a:t>
            </a:r>
            <a:endParaRPr i="1" sz="1000">
              <a:solidFill>
                <a:srgbClr val="FFFFFF"/>
              </a:solidFill>
              <a:latin typeface="Francois One"/>
              <a:ea typeface="Francois One"/>
              <a:cs typeface="Francois One"/>
              <a:sym typeface="Francois One"/>
            </a:endParaRPr>
          </a:p>
          <a:p>
            <a:pPr indent="0" lvl="0" marL="0" rtl="0">
              <a:spcBef>
                <a:spcPts val="0"/>
              </a:spcBef>
              <a:spcAft>
                <a:spcPts val="0"/>
              </a:spcAft>
              <a:buNone/>
            </a:pPr>
            <a:r>
              <a:rPr i="1" lang="en" sz="1000">
                <a:solidFill>
                  <a:srgbClr val="BDBDBD"/>
                </a:solidFill>
                <a:latin typeface="Francois One"/>
                <a:ea typeface="Francois One"/>
                <a:cs typeface="Francois One"/>
                <a:sym typeface="Francois One"/>
              </a:rPr>
              <a:t>Photograph: UNAIDS</a:t>
            </a:r>
            <a:endParaRPr i="1" sz="1000">
              <a:solidFill>
                <a:srgbClr val="BDBDBD"/>
              </a:solidFill>
              <a:latin typeface="Francois One"/>
              <a:ea typeface="Francois One"/>
              <a:cs typeface="Francois One"/>
              <a:sym typeface="Francois One"/>
            </a:endParaRPr>
          </a:p>
        </p:txBody>
      </p:sp>
      <p:pic>
        <p:nvPicPr>
          <p:cNvPr id="272" name="Shape 272"/>
          <p:cNvPicPr preferRelativeResize="0"/>
          <p:nvPr/>
        </p:nvPicPr>
        <p:blipFill>
          <a:blip r:embed="rId4">
            <a:alphaModFix/>
          </a:blip>
          <a:stretch>
            <a:fillRect/>
          </a:stretch>
        </p:blipFill>
        <p:spPr>
          <a:xfrm>
            <a:off x="5451549" y="1312900"/>
            <a:ext cx="2205603" cy="27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5" name="Shape 65"/>
          <p:cNvPicPr preferRelativeResize="0"/>
          <p:nvPr/>
        </p:nvPicPr>
        <p:blipFill>
          <a:blip r:embed="rId4">
            <a:alphaModFix amt="78000"/>
          </a:blip>
          <a:stretch>
            <a:fillRect/>
          </a:stretch>
        </p:blipFill>
        <p:spPr>
          <a:xfrm>
            <a:off x="1905100" y="-1"/>
            <a:ext cx="5030125" cy="5030125"/>
          </a:xfrm>
          <a:prstGeom prst="rect">
            <a:avLst/>
          </a:prstGeom>
          <a:noFill/>
          <a:ln>
            <a:noFill/>
          </a:ln>
        </p:spPr>
      </p:pic>
      <p:sp>
        <p:nvSpPr>
          <p:cNvPr id="66" name="Shape 66"/>
          <p:cNvSpPr txBox="1"/>
          <p:nvPr/>
        </p:nvSpPr>
        <p:spPr>
          <a:xfrm>
            <a:off x="1393200" y="1567325"/>
            <a:ext cx="6357600" cy="2660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500">
                <a:solidFill>
                  <a:srgbClr val="FFFFFF"/>
                </a:solidFill>
                <a:latin typeface="Francois One"/>
                <a:ea typeface="Francois One"/>
                <a:cs typeface="Francois One"/>
                <a:sym typeface="Francois One"/>
              </a:rPr>
              <a:t>Universal mandatory standard for transportation to reduce deaths and injuries from road traffic accidents</a:t>
            </a:r>
            <a:endParaRPr sz="3500">
              <a:solidFill>
                <a:srgbClr val="FFFFFF"/>
              </a:solidFill>
              <a:latin typeface="Francois One"/>
              <a:ea typeface="Francois One"/>
              <a:cs typeface="Francois One"/>
              <a:sym typeface="Francois One"/>
            </a:endParaRPr>
          </a:p>
        </p:txBody>
      </p:sp>
      <p:sp>
        <p:nvSpPr>
          <p:cNvPr id="67" name="Shape 67"/>
          <p:cNvSpPr txBox="1"/>
          <p:nvPr/>
        </p:nvSpPr>
        <p:spPr>
          <a:xfrm>
            <a:off x="4146100" y="825725"/>
            <a:ext cx="706500" cy="74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4500">
                <a:solidFill>
                  <a:srgbClr val="FFFFFF"/>
                </a:solidFill>
                <a:latin typeface="Francois One"/>
                <a:ea typeface="Francois One"/>
                <a:cs typeface="Francois One"/>
                <a:sym typeface="Francois One"/>
              </a:rPr>
              <a:t>1.</a:t>
            </a:r>
            <a:endParaRPr sz="4500">
              <a:solidFill>
                <a:srgbClr val="FFFFFF"/>
              </a:solidFill>
              <a:latin typeface="Francois One"/>
              <a:ea typeface="Francois One"/>
              <a:cs typeface="Francois One"/>
              <a:sym typeface="Francois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78" name="Shape 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79" name="Shape 27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0" name="Shape 280"/>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81" name="Shape 281"/>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The question of mitigating the impact of HIV/AIDS on socio-economic development </a:t>
            </a:r>
            <a:r>
              <a:rPr lang="en" sz="2000">
                <a:solidFill>
                  <a:srgbClr val="FFFFFF"/>
                </a:solidFill>
                <a:latin typeface="Francois One"/>
                <a:ea typeface="Francois One"/>
                <a:cs typeface="Francois One"/>
                <a:sym typeface="Francois One"/>
              </a:rPr>
              <a:t>- </a:t>
            </a:r>
            <a:r>
              <a:rPr lang="en" sz="2500">
                <a:solidFill>
                  <a:srgbClr val="FFFFFF"/>
                </a:solidFill>
                <a:latin typeface="Francois One"/>
                <a:ea typeface="Francois One"/>
                <a:cs typeface="Francois One"/>
                <a:sym typeface="Francois One"/>
              </a:rPr>
              <a:t>Position of Key Players</a:t>
            </a:r>
            <a:endParaRPr sz="2500">
              <a:solidFill>
                <a:srgbClr val="FFFFFF"/>
              </a:solidFill>
              <a:latin typeface="Francois One"/>
              <a:ea typeface="Francois One"/>
              <a:cs typeface="Francois One"/>
              <a:sym typeface="Francois One"/>
            </a:endParaRPr>
          </a:p>
        </p:txBody>
      </p:sp>
      <p:sp>
        <p:nvSpPr>
          <p:cNvPr id="282" name="Shape 282"/>
          <p:cNvSpPr txBox="1"/>
          <p:nvPr/>
        </p:nvSpPr>
        <p:spPr>
          <a:xfrm>
            <a:off x="152400" y="1152475"/>
            <a:ext cx="4074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Northern Africa</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Experience less HIV infections due to better antiretroviral treatment</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Focus is mainly on preventing a widespread HIV epidemic to spread from Sub-Saharan Africa</a:t>
            </a:r>
            <a:endParaRPr sz="1600">
              <a:solidFill>
                <a:srgbClr val="FFFFFF"/>
              </a:solidFill>
              <a:latin typeface="Francois One"/>
              <a:ea typeface="Francois One"/>
              <a:cs typeface="Francois One"/>
              <a:sym typeface="Francois One"/>
            </a:endParaRPr>
          </a:p>
        </p:txBody>
      </p:sp>
      <p:sp>
        <p:nvSpPr>
          <p:cNvPr id="283" name="Shape 283"/>
          <p:cNvSpPr txBox="1"/>
          <p:nvPr/>
        </p:nvSpPr>
        <p:spPr>
          <a:xfrm>
            <a:off x="4409825" y="1152475"/>
            <a:ext cx="37938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Horn of Africa</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Experiences relatively low HIV infection rates due to the Muslim practices in many of the nations</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Has a similar focus as Northern Africa, only with more urgency considering the high infection rates in East Africa</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Are not as capable to combat HIV as Northern Africa</a:t>
            </a:r>
            <a:endParaRPr sz="1600">
              <a:solidFill>
                <a:srgbClr val="FFFFFF"/>
              </a:solidFill>
              <a:latin typeface="Francois One"/>
              <a:ea typeface="Francois One"/>
              <a:cs typeface="Francois One"/>
              <a:sym typeface="Francois One"/>
            </a:endParaRPr>
          </a:p>
        </p:txBody>
      </p:sp>
      <p:pic>
        <p:nvPicPr>
          <p:cNvPr id="284" name="Shape 284"/>
          <p:cNvPicPr preferRelativeResize="0"/>
          <p:nvPr/>
        </p:nvPicPr>
        <p:blipFill>
          <a:blip r:embed="rId4">
            <a:alphaModFix/>
          </a:blip>
          <a:stretch>
            <a:fillRect/>
          </a:stretch>
        </p:blipFill>
        <p:spPr>
          <a:xfrm>
            <a:off x="324675" y="3382950"/>
            <a:ext cx="3730350" cy="148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90" name="Shape 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91" name="Shape 29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2" name="Shape 292"/>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93" name="Shape 293"/>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The question of mitigating the impact of HIV/AIDS on socio-economic development</a:t>
            </a:r>
            <a:r>
              <a:rPr lang="en" sz="2000">
                <a:solidFill>
                  <a:srgbClr val="FFFFFF"/>
                </a:solidFill>
                <a:latin typeface="Francois One"/>
                <a:ea typeface="Francois One"/>
                <a:cs typeface="Francois One"/>
                <a:sym typeface="Francois One"/>
              </a:rPr>
              <a:t> - </a:t>
            </a:r>
            <a:r>
              <a:rPr lang="en" sz="2500">
                <a:solidFill>
                  <a:srgbClr val="FFFFFF"/>
                </a:solidFill>
                <a:latin typeface="Francois One"/>
                <a:ea typeface="Francois One"/>
                <a:cs typeface="Francois One"/>
                <a:sym typeface="Francois One"/>
              </a:rPr>
              <a:t>Position of Key Players</a:t>
            </a:r>
            <a:endParaRPr sz="2500">
              <a:solidFill>
                <a:srgbClr val="FFFFFF"/>
              </a:solidFill>
              <a:latin typeface="Francois One"/>
              <a:ea typeface="Francois One"/>
              <a:cs typeface="Francois One"/>
              <a:sym typeface="Francois One"/>
            </a:endParaRPr>
          </a:p>
        </p:txBody>
      </p:sp>
      <p:sp>
        <p:nvSpPr>
          <p:cNvPr id="294" name="Shape 294"/>
          <p:cNvSpPr txBox="1"/>
          <p:nvPr/>
        </p:nvSpPr>
        <p:spPr>
          <a:xfrm>
            <a:off x="152400" y="1152475"/>
            <a:ext cx="4074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Sub-Saharan Africa</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Experiences both high HIV prevalence rates and the inability to treat those diseases</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Focuses on effective treatment on the national level, but many regional authorities tend to ostracize patients with HIV from healthcare systems</a:t>
            </a:r>
            <a:endParaRPr sz="1600">
              <a:solidFill>
                <a:srgbClr val="FFFFFF"/>
              </a:solidFill>
              <a:latin typeface="Francois One"/>
              <a:ea typeface="Francois One"/>
              <a:cs typeface="Francois One"/>
              <a:sym typeface="Francois One"/>
            </a:endParaRPr>
          </a:p>
        </p:txBody>
      </p:sp>
      <p:sp>
        <p:nvSpPr>
          <p:cNvPr id="295" name="Shape 295"/>
          <p:cNvSpPr txBox="1"/>
          <p:nvPr/>
        </p:nvSpPr>
        <p:spPr>
          <a:xfrm>
            <a:off x="4409825" y="1152475"/>
            <a:ext cx="37938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USA and Asia</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The USA, Russia, and China have all experienced and still experience high rates of HIV, but are capable of early identification and treatment</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Southeast Asia and South Asia are starting to see a sharp decline in HIV prevalence using many of the methods used by the USA, Russia, and China</a:t>
            </a:r>
            <a:endParaRPr sz="1600">
              <a:solidFill>
                <a:srgbClr val="FFFFFF"/>
              </a:solidFill>
              <a:latin typeface="Francois One"/>
              <a:ea typeface="Francois One"/>
              <a:cs typeface="Francois One"/>
              <a:sym typeface="Francois O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1" name="Shape 3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02" name="Shape 30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3" name="Shape 303"/>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4" name="Shape 304"/>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The question of mitigating the impact of HIV/AIDS on socio-economic development - </a:t>
            </a:r>
            <a:r>
              <a:rPr lang="en" sz="2500">
                <a:solidFill>
                  <a:srgbClr val="FFFFFF"/>
                </a:solidFill>
                <a:latin typeface="Francois One"/>
                <a:ea typeface="Francois One"/>
                <a:cs typeface="Francois One"/>
                <a:sym typeface="Francois One"/>
              </a:rPr>
              <a:t>Blocs that may merge</a:t>
            </a:r>
            <a:r>
              <a:rPr lang="en" sz="2500">
                <a:solidFill>
                  <a:srgbClr val="FFFFFF"/>
                </a:solidFill>
                <a:latin typeface="Francois One"/>
                <a:ea typeface="Francois One"/>
                <a:cs typeface="Francois One"/>
                <a:sym typeface="Francois One"/>
              </a:rPr>
              <a:t> </a:t>
            </a:r>
            <a:endParaRPr sz="2500">
              <a:solidFill>
                <a:srgbClr val="FFFFFF"/>
              </a:solidFill>
              <a:latin typeface="Francois One"/>
              <a:ea typeface="Francois One"/>
              <a:cs typeface="Francois One"/>
              <a:sym typeface="Francois One"/>
            </a:endParaRPr>
          </a:p>
        </p:txBody>
      </p:sp>
      <p:sp>
        <p:nvSpPr>
          <p:cNvPr id="305" name="Shape 305"/>
          <p:cNvSpPr txBox="1"/>
          <p:nvPr/>
        </p:nvSpPr>
        <p:spPr>
          <a:xfrm>
            <a:off x="152400" y="1152475"/>
            <a:ext cx="4245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500" u="sng">
                <a:solidFill>
                  <a:srgbClr val="FFFFFF"/>
                </a:solidFill>
                <a:latin typeface="Oswald"/>
                <a:ea typeface="Oswald"/>
                <a:cs typeface="Oswald"/>
                <a:sym typeface="Oswald"/>
              </a:rPr>
              <a:t>Northern Africa and the Horn of Africa; South and Southeast Asia</a:t>
            </a:r>
            <a:endParaRPr sz="1500" u="sng">
              <a:solidFill>
                <a:srgbClr val="FFFFFF"/>
              </a:solidFill>
              <a:latin typeface="Oswald"/>
              <a:ea typeface="Oswald"/>
              <a:cs typeface="Oswald"/>
              <a:sym typeface="Oswald"/>
            </a:endParaRPr>
          </a:p>
          <a:p>
            <a:pPr indent="-323850" lvl="0" marL="457200" rtl="0">
              <a:lnSpc>
                <a:spcPct val="150000"/>
              </a:lnSpc>
              <a:spcBef>
                <a:spcPts val="0"/>
              </a:spcBef>
              <a:spcAft>
                <a:spcPts val="0"/>
              </a:spcAft>
              <a:buClr>
                <a:srgbClr val="FFFFFF"/>
              </a:buClr>
              <a:buSzPts val="1500"/>
              <a:buFont typeface="Oswald"/>
              <a:buChar char="●"/>
            </a:pPr>
            <a:r>
              <a:rPr lang="en" sz="1500">
                <a:solidFill>
                  <a:srgbClr val="FFFFFF"/>
                </a:solidFill>
                <a:latin typeface="Oswald"/>
                <a:ea typeface="Oswald"/>
                <a:cs typeface="Oswald"/>
                <a:sym typeface="Oswald"/>
              </a:rPr>
              <a:t>All have a relatively low infection rate and would focus more on preventing the spread of the disease </a:t>
            </a:r>
            <a:endParaRPr sz="1500">
              <a:solidFill>
                <a:schemeClr val="lt1"/>
              </a:solidFill>
              <a:latin typeface="Oswald"/>
              <a:ea typeface="Oswald"/>
              <a:cs typeface="Oswald"/>
              <a:sym typeface="Oswald"/>
            </a:endParaRPr>
          </a:p>
          <a:p>
            <a:pPr indent="0" lvl="0" marL="0" rtl="0">
              <a:lnSpc>
                <a:spcPct val="150000"/>
              </a:lnSpc>
              <a:spcBef>
                <a:spcPts val="0"/>
              </a:spcBef>
              <a:spcAft>
                <a:spcPts val="0"/>
              </a:spcAft>
              <a:buNone/>
            </a:pPr>
            <a:r>
              <a:rPr lang="en" sz="1500" u="sng">
                <a:solidFill>
                  <a:schemeClr val="lt1"/>
                </a:solidFill>
                <a:latin typeface="Oswald"/>
                <a:ea typeface="Oswald"/>
                <a:cs typeface="Oswald"/>
                <a:sym typeface="Oswald"/>
              </a:rPr>
              <a:t>Sub Saharan Africa</a:t>
            </a:r>
            <a:endParaRPr sz="1500" u="sng">
              <a:solidFill>
                <a:schemeClr val="lt1"/>
              </a:solidFill>
              <a:latin typeface="Oswald"/>
              <a:ea typeface="Oswald"/>
              <a:cs typeface="Oswald"/>
              <a:sym typeface="Oswald"/>
            </a:endParaRPr>
          </a:p>
          <a:p>
            <a:pPr indent="-323850" lvl="0" marL="457200" rtl="0">
              <a:lnSpc>
                <a:spcPct val="150000"/>
              </a:lnSpc>
              <a:spcBef>
                <a:spcPts val="0"/>
              </a:spcBef>
              <a:spcAft>
                <a:spcPts val="0"/>
              </a:spcAft>
              <a:buClr>
                <a:schemeClr val="lt1"/>
              </a:buClr>
              <a:buSzPts val="1500"/>
              <a:buFont typeface="Oswald"/>
              <a:buChar char="●"/>
            </a:pPr>
            <a:r>
              <a:rPr lang="en" sz="1500">
                <a:solidFill>
                  <a:schemeClr val="lt1"/>
                </a:solidFill>
                <a:latin typeface="Oswald"/>
                <a:ea typeface="Oswald"/>
                <a:cs typeface="Oswald"/>
                <a:sym typeface="Oswald"/>
              </a:rPr>
              <a:t>All have an extremely high infection rate and would focus more on finding cost-effective treatment of the disease</a:t>
            </a:r>
            <a:endParaRPr sz="1500">
              <a:solidFill>
                <a:schemeClr val="lt1"/>
              </a:solidFill>
              <a:latin typeface="Oswald"/>
              <a:ea typeface="Oswald"/>
              <a:cs typeface="Oswald"/>
              <a:sym typeface="Oswald"/>
            </a:endParaRPr>
          </a:p>
          <a:p>
            <a:pPr indent="0" lvl="0" marL="0" rtl="0">
              <a:lnSpc>
                <a:spcPct val="150000"/>
              </a:lnSpc>
              <a:spcBef>
                <a:spcPts val="0"/>
              </a:spcBef>
              <a:spcAft>
                <a:spcPts val="0"/>
              </a:spcAft>
              <a:buNone/>
            </a:pPr>
            <a:r>
              <a:rPr lang="en" sz="1500" u="sng">
                <a:solidFill>
                  <a:schemeClr val="lt1"/>
                </a:solidFill>
                <a:latin typeface="Oswald"/>
                <a:ea typeface="Oswald"/>
                <a:cs typeface="Oswald"/>
                <a:sym typeface="Oswald"/>
              </a:rPr>
              <a:t>USA, Russia, China</a:t>
            </a:r>
            <a:endParaRPr sz="1500" u="sng">
              <a:solidFill>
                <a:schemeClr val="lt1"/>
              </a:solidFill>
              <a:latin typeface="Oswald"/>
              <a:ea typeface="Oswald"/>
              <a:cs typeface="Oswald"/>
              <a:sym typeface="Oswald"/>
            </a:endParaRPr>
          </a:p>
          <a:p>
            <a:pPr indent="-323850" lvl="0" marL="457200" rtl="0">
              <a:lnSpc>
                <a:spcPct val="150000"/>
              </a:lnSpc>
              <a:spcBef>
                <a:spcPts val="0"/>
              </a:spcBef>
              <a:spcAft>
                <a:spcPts val="0"/>
              </a:spcAft>
              <a:buClr>
                <a:schemeClr val="lt1"/>
              </a:buClr>
              <a:buSzPts val="1500"/>
              <a:buFont typeface="Oswald"/>
              <a:buChar char="●"/>
            </a:pPr>
            <a:r>
              <a:rPr lang="en" sz="1500">
                <a:solidFill>
                  <a:schemeClr val="lt1"/>
                </a:solidFill>
                <a:latin typeface="Oswald"/>
                <a:ea typeface="Oswald"/>
                <a:cs typeface="Oswald"/>
                <a:sym typeface="Oswald"/>
              </a:rPr>
              <a:t>All have found effective treatment against HIV/AIDS after experiencing high infection rates</a:t>
            </a:r>
            <a:endParaRPr sz="1500">
              <a:solidFill>
                <a:schemeClr val="lt1"/>
              </a:solidFill>
              <a:latin typeface="Oswald"/>
              <a:ea typeface="Oswald"/>
              <a:cs typeface="Oswald"/>
              <a:sym typeface="Oswald"/>
            </a:endParaRPr>
          </a:p>
        </p:txBody>
      </p:sp>
      <p:sp>
        <p:nvSpPr>
          <p:cNvPr id="306" name="Shape 306"/>
          <p:cNvSpPr txBox="1"/>
          <p:nvPr/>
        </p:nvSpPr>
        <p:spPr>
          <a:xfrm>
            <a:off x="5568125" y="1358875"/>
            <a:ext cx="3277200" cy="204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i="1">
              <a:solidFill>
                <a:srgbClr val="FFFFFF"/>
              </a:solidFill>
              <a:latin typeface="Francois One"/>
              <a:ea typeface="Francois One"/>
              <a:cs typeface="Francois One"/>
              <a:sym typeface="Francois One"/>
            </a:endParaRPr>
          </a:p>
        </p:txBody>
      </p:sp>
      <p:sp>
        <p:nvSpPr>
          <p:cNvPr id="307" name="Shape 307"/>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600">
              <a:solidFill>
                <a:srgbClr val="FFFFFF"/>
              </a:solidFill>
              <a:latin typeface="Francois One"/>
              <a:ea typeface="Francois One"/>
              <a:cs typeface="Francois One"/>
              <a:sym typeface="Francois One"/>
            </a:endParaRPr>
          </a:p>
        </p:txBody>
      </p:sp>
      <p:sp>
        <p:nvSpPr>
          <p:cNvPr id="308" name="Shape 308"/>
          <p:cNvSpPr txBox="1"/>
          <p:nvPr/>
        </p:nvSpPr>
        <p:spPr>
          <a:xfrm>
            <a:off x="4527150" y="4093375"/>
            <a:ext cx="4245900" cy="47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000">
                <a:solidFill>
                  <a:srgbClr val="FFFFFF"/>
                </a:solidFill>
                <a:latin typeface="Francois One"/>
                <a:ea typeface="Francois One"/>
                <a:cs typeface="Francois One"/>
                <a:sym typeface="Francois One"/>
              </a:rPr>
              <a:t>Map of the world by infection rates of HIV</a:t>
            </a:r>
            <a:endParaRPr i="1" sz="1000">
              <a:solidFill>
                <a:srgbClr val="FFFFFF"/>
              </a:solidFill>
              <a:latin typeface="Francois One"/>
              <a:ea typeface="Francois One"/>
              <a:cs typeface="Francois One"/>
              <a:sym typeface="Francois One"/>
            </a:endParaRPr>
          </a:p>
          <a:p>
            <a:pPr indent="0" lvl="0" marL="0" rtl="0">
              <a:spcBef>
                <a:spcPts val="0"/>
              </a:spcBef>
              <a:spcAft>
                <a:spcPts val="0"/>
              </a:spcAft>
              <a:buNone/>
            </a:pPr>
            <a:r>
              <a:rPr i="1" lang="en" sz="1000">
                <a:solidFill>
                  <a:srgbClr val="BDBDBD"/>
                </a:solidFill>
                <a:latin typeface="Francois One"/>
                <a:ea typeface="Francois One"/>
                <a:cs typeface="Francois One"/>
                <a:sym typeface="Francois One"/>
              </a:rPr>
              <a:t>Photograph: Max Roser, “HIV/AIDS”. Published online at OurWorldinData.org</a:t>
            </a:r>
            <a:endParaRPr i="1" sz="1000">
              <a:solidFill>
                <a:srgbClr val="BDBDBD"/>
              </a:solidFill>
              <a:latin typeface="Francois One"/>
              <a:ea typeface="Francois One"/>
              <a:cs typeface="Francois One"/>
              <a:sym typeface="Francois One"/>
            </a:endParaRPr>
          </a:p>
        </p:txBody>
      </p:sp>
      <p:pic>
        <p:nvPicPr>
          <p:cNvPr id="309" name="Shape 309"/>
          <p:cNvPicPr preferRelativeResize="0"/>
          <p:nvPr/>
        </p:nvPicPr>
        <p:blipFill>
          <a:blip r:embed="rId4">
            <a:alphaModFix/>
          </a:blip>
          <a:stretch>
            <a:fillRect/>
          </a:stretch>
        </p:blipFill>
        <p:spPr>
          <a:xfrm>
            <a:off x="4502250" y="1385475"/>
            <a:ext cx="4295700" cy="265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5" name="Shape 3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16" name="Shape 3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7" name="Shape 317"/>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8" name="Shape 318"/>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lt1"/>
                </a:solidFill>
                <a:latin typeface="Francois One"/>
                <a:ea typeface="Francois One"/>
                <a:cs typeface="Francois One"/>
                <a:sym typeface="Francois One"/>
              </a:rPr>
              <a:t>The question of mitigating the impact of HIV/AIDS on socio-economic development </a:t>
            </a:r>
            <a:r>
              <a:rPr lang="en" sz="2000">
                <a:solidFill>
                  <a:srgbClr val="FFFFFF"/>
                </a:solidFill>
                <a:latin typeface="Francois One"/>
                <a:ea typeface="Francois One"/>
                <a:cs typeface="Francois One"/>
                <a:sym typeface="Francois One"/>
              </a:rPr>
              <a:t>- </a:t>
            </a:r>
            <a:r>
              <a:rPr lang="en" sz="2500">
                <a:solidFill>
                  <a:srgbClr val="FFFFFF"/>
                </a:solidFill>
                <a:latin typeface="Francois One"/>
                <a:ea typeface="Francois One"/>
                <a:cs typeface="Francois One"/>
                <a:sym typeface="Francois One"/>
              </a:rPr>
              <a:t>Other Information</a:t>
            </a:r>
            <a:endParaRPr sz="2500">
              <a:solidFill>
                <a:srgbClr val="FFFFFF"/>
              </a:solidFill>
              <a:latin typeface="Francois One"/>
              <a:ea typeface="Francois One"/>
              <a:cs typeface="Francois One"/>
              <a:sym typeface="Francois One"/>
            </a:endParaRPr>
          </a:p>
        </p:txBody>
      </p:sp>
      <p:sp>
        <p:nvSpPr>
          <p:cNvPr id="319" name="Shape 319"/>
          <p:cNvSpPr txBox="1"/>
          <p:nvPr/>
        </p:nvSpPr>
        <p:spPr>
          <a:xfrm>
            <a:off x="311700" y="1230450"/>
            <a:ext cx="45846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2300" u="sng">
                <a:solidFill>
                  <a:srgbClr val="FFFFFF"/>
                </a:solidFill>
                <a:latin typeface="Francois One"/>
                <a:ea typeface="Francois One"/>
                <a:cs typeface="Francois One"/>
                <a:sym typeface="Francois One"/>
              </a:rPr>
              <a:t>There are...</a:t>
            </a:r>
            <a:endParaRPr sz="2300" u="sng">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36.7 million people living with AIDS</a:t>
            </a:r>
            <a:endParaRPr sz="2000">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20.9 million people on </a:t>
            </a:r>
            <a:r>
              <a:rPr lang="en" sz="2000">
                <a:solidFill>
                  <a:srgbClr val="FFFFFF"/>
                </a:solidFill>
                <a:latin typeface="Francois One"/>
                <a:ea typeface="Francois One"/>
                <a:cs typeface="Francois One"/>
                <a:sym typeface="Francois One"/>
              </a:rPr>
              <a:t>antiretroviral</a:t>
            </a:r>
            <a:r>
              <a:rPr lang="en" sz="2000">
                <a:solidFill>
                  <a:srgbClr val="FFFFFF"/>
                </a:solidFill>
                <a:latin typeface="Francois One"/>
                <a:ea typeface="Francois One"/>
                <a:cs typeface="Francois One"/>
                <a:sym typeface="Francois One"/>
              </a:rPr>
              <a:t> therapy</a:t>
            </a:r>
            <a:endParaRPr sz="2000">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1.8 million people that has been newly infected with AIDS</a:t>
            </a:r>
            <a:endParaRPr sz="2000">
              <a:solidFill>
                <a:srgbClr val="FFFFFF"/>
              </a:solidFill>
              <a:latin typeface="Francois One"/>
              <a:ea typeface="Francois One"/>
              <a:cs typeface="Francois One"/>
              <a:sym typeface="Francois One"/>
            </a:endParaRPr>
          </a:p>
          <a:p>
            <a:pPr indent="-355600" lvl="0" marL="457200" rtl="0">
              <a:lnSpc>
                <a:spcPct val="150000"/>
              </a:lnSpc>
              <a:spcBef>
                <a:spcPts val="0"/>
              </a:spcBef>
              <a:spcAft>
                <a:spcPts val="0"/>
              </a:spcAft>
              <a:buClr>
                <a:srgbClr val="FFFFFF"/>
              </a:buClr>
              <a:buSzPts val="2000"/>
              <a:buFont typeface="Francois One"/>
              <a:buChar char="●"/>
            </a:pPr>
            <a:r>
              <a:rPr lang="en" sz="2000">
                <a:solidFill>
                  <a:srgbClr val="FFFFFF"/>
                </a:solidFill>
                <a:latin typeface="Francois One"/>
                <a:ea typeface="Francois One"/>
                <a:cs typeface="Francois One"/>
                <a:sym typeface="Francois One"/>
              </a:rPr>
              <a:t>7 out of 10 </a:t>
            </a:r>
            <a:r>
              <a:rPr lang="en" sz="2000">
                <a:solidFill>
                  <a:srgbClr val="FFFFFF"/>
                </a:solidFill>
                <a:latin typeface="Francois One"/>
                <a:ea typeface="Francois One"/>
                <a:cs typeface="Francois One"/>
                <a:sym typeface="Francois One"/>
              </a:rPr>
              <a:t>pregnant</a:t>
            </a:r>
            <a:r>
              <a:rPr lang="en" sz="2000">
                <a:solidFill>
                  <a:srgbClr val="FFFFFF"/>
                </a:solidFill>
                <a:latin typeface="Francois One"/>
                <a:ea typeface="Francois One"/>
                <a:cs typeface="Francois One"/>
                <a:sym typeface="Francois One"/>
              </a:rPr>
              <a:t> mothers on antiretroviral treatment</a:t>
            </a:r>
            <a:endParaRPr sz="2000">
              <a:solidFill>
                <a:srgbClr val="FFFFFF"/>
              </a:solidFill>
              <a:latin typeface="Francois One"/>
              <a:ea typeface="Francois One"/>
              <a:cs typeface="Francois One"/>
              <a:sym typeface="Francois One"/>
            </a:endParaRPr>
          </a:p>
        </p:txBody>
      </p:sp>
      <p:pic>
        <p:nvPicPr>
          <p:cNvPr id="320" name="Shape 320"/>
          <p:cNvPicPr preferRelativeResize="0"/>
          <p:nvPr/>
        </p:nvPicPr>
        <p:blipFill>
          <a:blip r:embed="rId4">
            <a:alphaModFix/>
          </a:blip>
          <a:stretch>
            <a:fillRect/>
          </a:stretch>
        </p:blipFill>
        <p:spPr>
          <a:xfrm>
            <a:off x="4796900" y="1833300"/>
            <a:ext cx="4035400" cy="2113775"/>
          </a:xfrm>
          <a:prstGeom prst="rect">
            <a:avLst/>
          </a:prstGeom>
          <a:noFill/>
          <a:ln>
            <a:noFill/>
          </a:ln>
        </p:spPr>
      </p:pic>
      <p:sp>
        <p:nvSpPr>
          <p:cNvPr id="321" name="Shape 321"/>
          <p:cNvSpPr txBox="1"/>
          <p:nvPr/>
        </p:nvSpPr>
        <p:spPr>
          <a:xfrm>
            <a:off x="4796900" y="3947075"/>
            <a:ext cx="4035300" cy="4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000">
                <a:solidFill>
                  <a:srgbClr val="FFFFFF"/>
                </a:solidFill>
                <a:latin typeface="Francois One"/>
                <a:ea typeface="Francois One"/>
                <a:cs typeface="Francois One"/>
                <a:sym typeface="Francois One"/>
              </a:rPr>
              <a:t>A man living with cryptococcal meningitis, an advanced stage of AIDS</a:t>
            </a:r>
            <a:endParaRPr i="1" sz="1000">
              <a:solidFill>
                <a:srgbClr val="FFFFFF"/>
              </a:solidFill>
              <a:latin typeface="Francois One"/>
              <a:ea typeface="Francois One"/>
              <a:cs typeface="Francois One"/>
              <a:sym typeface="Francois One"/>
            </a:endParaRPr>
          </a:p>
          <a:p>
            <a:pPr indent="0" lvl="0" marL="0" rtl="0">
              <a:spcBef>
                <a:spcPts val="0"/>
              </a:spcBef>
              <a:spcAft>
                <a:spcPts val="0"/>
              </a:spcAft>
              <a:buNone/>
            </a:pPr>
            <a:r>
              <a:rPr i="1" lang="en" sz="1000">
                <a:solidFill>
                  <a:srgbClr val="BDBDBD"/>
                </a:solidFill>
                <a:latin typeface="Francois One"/>
                <a:ea typeface="Francois One"/>
                <a:cs typeface="Francois One"/>
                <a:sym typeface="Francois One"/>
              </a:rPr>
              <a:t>Photograph: James Oatway, WHO</a:t>
            </a:r>
            <a:endParaRPr i="1" sz="1000">
              <a:solidFill>
                <a:srgbClr val="BDBDBD"/>
              </a:solidFill>
              <a:latin typeface="Francois One"/>
              <a:ea typeface="Francois One"/>
              <a:cs typeface="Francois One"/>
              <a:sym typeface="Francois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3" name="Shape 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74" name="Shape 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 name="Shape 75"/>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6" name="Shape 76"/>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Current Events Update </a:t>
            </a:r>
            <a:endParaRPr sz="2500">
              <a:solidFill>
                <a:srgbClr val="FFFFFF"/>
              </a:solidFill>
              <a:latin typeface="Francois One"/>
              <a:ea typeface="Francois One"/>
              <a:cs typeface="Francois One"/>
              <a:sym typeface="Francois One"/>
            </a:endParaRPr>
          </a:p>
        </p:txBody>
      </p:sp>
      <p:sp>
        <p:nvSpPr>
          <p:cNvPr id="77" name="Shape 77"/>
          <p:cNvSpPr txBox="1"/>
          <p:nvPr/>
        </p:nvSpPr>
        <p:spPr>
          <a:xfrm>
            <a:off x="103525" y="1152475"/>
            <a:ext cx="4245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700" u="sng">
                <a:solidFill>
                  <a:srgbClr val="FFFFFF"/>
                </a:solidFill>
                <a:latin typeface="Francois One"/>
                <a:ea typeface="Francois One"/>
                <a:cs typeface="Francois One"/>
                <a:sym typeface="Francois One"/>
              </a:rPr>
              <a:t>January 2</a:t>
            </a:r>
            <a:r>
              <a:rPr lang="en" sz="1700" u="sng">
                <a:solidFill>
                  <a:srgbClr val="FFFFFF"/>
                </a:solidFill>
                <a:latin typeface="Francois One"/>
                <a:ea typeface="Francois One"/>
                <a:cs typeface="Francois One"/>
                <a:sym typeface="Francois One"/>
              </a:rPr>
              <a:t>, 2018</a:t>
            </a:r>
            <a:endParaRPr sz="1700" u="sng">
              <a:solidFill>
                <a:srgbClr val="FFFFFF"/>
              </a:solidFill>
              <a:latin typeface="Francois One"/>
              <a:ea typeface="Francois One"/>
              <a:cs typeface="Francois One"/>
              <a:sym typeface="Francois One"/>
            </a:endParaRPr>
          </a:p>
          <a:p>
            <a:pPr indent="-336550" lvl="0" marL="457200" rtl="0">
              <a:lnSpc>
                <a:spcPct val="150000"/>
              </a:lnSpc>
              <a:spcBef>
                <a:spcPts val="0"/>
              </a:spcBef>
              <a:spcAft>
                <a:spcPts val="0"/>
              </a:spcAft>
              <a:buClr>
                <a:srgbClr val="FFFFFF"/>
              </a:buClr>
              <a:buSzPts val="1700"/>
              <a:buFont typeface="Francois One"/>
              <a:buChar char="●"/>
            </a:pPr>
            <a:r>
              <a:rPr lang="en" sz="1700">
                <a:solidFill>
                  <a:srgbClr val="FFFFFF"/>
                </a:solidFill>
                <a:latin typeface="Francois One"/>
                <a:ea typeface="Francois One"/>
                <a:cs typeface="Francois One"/>
                <a:sym typeface="Francois One"/>
              </a:rPr>
              <a:t>A Peruvian bus carrying 55 members + driver and assistant plunged down a cliff when driving on the notorious Curva del Diablo (Devil’s bend) in Pasamayo. The emergency workers located 51 bodies. The accident became one of the deadliest accidents in Peru along with the 2013 Peru bus disaster.</a:t>
            </a:r>
            <a:endParaRPr sz="1700">
              <a:solidFill>
                <a:srgbClr val="FFFFFF"/>
              </a:solidFill>
              <a:latin typeface="Francois One"/>
              <a:ea typeface="Francois One"/>
              <a:cs typeface="Francois One"/>
              <a:sym typeface="Francois One"/>
            </a:endParaRPr>
          </a:p>
        </p:txBody>
      </p:sp>
      <p:sp>
        <p:nvSpPr>
          <p:cNvPr id="78" name="Shape 78"/>
          <p:cNvSpPr txBox="1"/>
          <p:nvPr/>
        </p:nvSpPr>
        <p:spPr>
          <a:xfrm>
            <a:off x="5568125" y="1358875"/>
            <a:ext cx="3277200" cy="204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i="1">
              <a:solidFill>
                <a:srgbClr val="FFFFFF"/>
              </a:solidFill>
              <a:latin typeface="Francois One"/>
              <a:ea typeface="Francois One"/>
              <a:cs typeface="Francois One"/>
              <a:sym typeface="Francois One"/>
            </a:endParaRPr>
          </a:p>
        </p:txBody>
      </p:sp>
      <p:sp>
        <p:nvSpPr>
          <p:cNvPr id="79" name="Shape 79"/>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600">
              <a:solidFill>
                <a:srgbClr val="FFFFFF"/>
              </a:solidFill>
              <a:latin typeface="Francois One"/>
              <a:ea typeface="Francois One"/>
              <a:cs typeface="Francois One"/>
              <a:sym typeface="Francois One"/>
            </a:endParaRPr>
          </a:p>
        </p:txBody>
      </p:sp>
      <p:pic>
        <p:nvPicPr>
          <p:cNvPr id="80" name="Shape 80"/>
          <p:cNvPicPr preferRelativeResize="0"/>
          <p:nvPr/>
        </p:nvPicPr>
        <p:blipFill>
          <a:blip r:embed="rId4">
            <a:alphaModFix/>
          </a:blip>
          <a:stretch>
            <a:fillRect/>
          </a:stretch>
        </p:blipFill>
        <p:spPr>
          <a:xfrm>
            <a:off x="4431400" y="1385480"/>
            <a:ext cx="4245899" cy="2652183"/>
          </a:xfrm>
          <a:prstGeom prst="rect">
            <a:avLst/>
          </a:prstGeom>
          <a:noFill/>
          <a:ln>
            <a:noFill/>
          </a:ln>
        </p:spPr>
      </p:pic>
      <p:sp>
        <p:nvSpPr>
          <p:cNvPr id="81" name="Shape 81"/>
          <p:cNvSpPr txBox="1"/>
          <p:nvPr/>
        </p:nvSpPr>
        <p:spPr>
          <a:xfrm>
            <a:off x="4431400" y="4093375"/>
            <a:ext cx="4245900" cy="47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000">
                <a:solidFill>
                  <a:srgbClr val="FFFFFF"/>
                </a:solidFill>
                <a:latin typeface="Francois One"/>
                <a:ea typeface="Francois One"/>
                <a:cs typeface="Francois One"/>
                <a:sym typeface="Francois One"/>
              </a:rPr>
              <a:t>Firefighters and rescuers working during rescue efforts after the accident. </a:t>
            </a:r>
            <a:r>
              <a:rPr i="1" lang="en" sz="1000">
                <a:solidFill>
                  <a:srgbClr val="BDBDBD"/>
                </a:solidFill>
                <a:latin typeface="Francois One"/>
                <a:ea typeface="Francois One"/>
                <a:cs typeface="Francois One"/>
                <a:sym typeface="Francois One"/>
              </a:rPr>
              <a:t>Photograph: HO/AFP/Getty Images</a:t>
            </a:r>
            <a:endParaRPr i="1" sz="1000">
              <a:solidFill>
                <a:srgbClr val="BDBDBD"/>
              </a:solidFill>
              <a:latin typeface="Francois One"/>
              <a:ea typeface="Francois One"/>
              <a:cs typeface="Francois One"/>
              <a:sym typeface="Francois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7" name="Shape 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88" name="Shape 88"/>
          <p:cNvPicPr preferRelativeResize="0"/>
          <p:nvPr/>
        </p:nvPicPr>
        <p:blipFill>
          <a:blip r:embed="rId3">
            <a:alphaModFix/>
          </a:blip>
          <a:stretch>
            <a:fillRect/>
          </a:stretch>
        </p:blipFill>
        <p:spPr>
          <a:xfrm>
            <a:off x="0" y="0"/>
            <a:ext cx="9144000" cy="5143500"/>
          </a:xfrm>
          <a:prstGeom prst="rect">
            <a:avLst/>
          </a:prstGeom>
          <a:noFill/>
          <a:ln>
            <a:noFill/>
          </a:ln>
        </p:spPr>
      </p:pic>
      <p:sp>
        <p:nvSpPr>
          <p:cNvPr id="89" name="Shape 89"/>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0" name="Shape 90"/>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Current Events Update </a:t>
            </a:r>
            <a:endParaRPr sz="2500">
              <a:solidFill>
                <a:srgbClr val="FFFFFF"/>
              </a:solidFill>
              <a:latin typeface="Francois One"/>
              <a:ea typeface="Francois One"/>
              <a:cs typeface="Francois One"/>
              <a:sym typeface="Francois One"/>
            </a:endParaRPr>
          </a:p>
        </p:txBody>
      </p:sp>
      <p:sp>
        <p:nvSpPr>
          <p:cNvPr id="91" name="Shape 91"/>
          <p:cNvSpPr txBox="1"/>
          <p:nvPr/>
        </p:nvSpPr>
        <p:spPr>
          <a:xfrm>
            <a:off x="5568125" y="1358875"/>
            <a:ext cx="3277200" cy="204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i="1">
              <a:solidFill>
                <a:srgbClr val="FFFFFF"/>
              </a:solidFill>
              <a:latin typeface="Francois One"/>
              <a:ea typeface="Francois One"/>
              <a:cs typeface="Francois One"/>
              <a:sym typeface="Francois One"/>
            </a:endParaRPr>
          </a:p>
        </p:txBody>
      </p:sp>
      <p:sp>
        <p:nvSpPr>
          <p:cNvPr id="92" name="Shape 92"/>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600">
              <a:solidFill>
                <a:srgbClr val="FFFFFF"/>
              </a:solidFill>
              <a:latin typeface="Francois One"/>
              <a:ea typeface="Francois One"/>
              <a:cs typeface="Francois One"/>
              <a:sym typeface="Francois One"/>
            </a:endParaRPr>
          </a:p>
        </p:txBody>
      </p:sp>
      <p:sp>
        <p:nvSpPr>
          <p:cNvPr id="93" name="Shape 93"/>
          <p:cNvSpPr txBox="1"/>
          <p:nvPr/>
        </p:nvSpPr>
        <p:spPr>
          <a:xfrm>
            <a:off x="311700" y="1152475"/>
            <a:ext cx="46851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FFFFF"/>
                </a:solidFill>
                <a:latin typeface="Francois One"/>
                <a:ea typeface="Francois One"/>
                <a:cs typeface="Francois One"/>
                <a:sym typeface="Francois One"/>
              </a:rPr>
              <a:t>January 18, 2018</a:t>
            </a:r>
            <a:endParaRPr sz="1800" u="sng">
              <a:solidFill>
                <a:srgbClr val="FFFFFF"/>
              </a:solidFill>
              <a:latin typeface="Francois One"/>
              <a:ea typeface="Francois One"/>
              <a:cs typeface="Francois One"/>
              <a:sym typeface="Francois One"/>
            </a:endParaRPr>
          </a:p>
          <a:p>
            <a:pPr indent="-342900" lvl="0" marL="457200" rtl="0">
              <a:lnSpc>
                <a:spcPct val="150000"/>
              </a:lnSpc>
              <a:spcBef>
                <a:spcPts val="0"/>
              </a:spcBef>
              <a:spcAft>
                <a:spcPts val="0"/>
              </a:spcAft>
              <a:buClr>
                <a:srgbClr val="FFFFFF"/>
              </a:buClr>
              <a:buSzPts val="1800"/>
              <a:buFont typeface="Francois One"/>
              <a:buChar char="●"/>
            </a:pPr>
            <a:r>
              <a:rPr lang="en" sz="1800">
                <a:solidFill>
                  <a:srgbClr val="FFFFFF"/>
                </a:solidFill>
                <a:latin typeface="Francois One"/>
                <a:ea typeface="Francois One"/>
                <a:cs typeface="Francois One"/>
                <a:sym typeface="Francois One"/>
              </a:rPr>
              <a:t>A bus travelling along a road in the Aktau region of Kazakhstan caught fire, killing 52 Uzbek migrant workers. On the next day, the investigators stated that the bus caught fire due to the use of an open flame cooker as a device for heating as well as the presence of gasoline containers for refueling</a:t>
            </a:r>
            <a:endParaRPr sz="1800">
              <a:solidFill>
                <a:srgbClr val="FFFFFF"/>
              </a:solidFill>
              <a:latin typeface="Francois One"/>
              <a:ea typeface="Francois One"/>
              <a:cs typeface="Francois One"/>
              <a:sym typeface="Francois One"/>
            </a:endParaRPr>
          </a:p>
        </p:txBody>
      </p:sp>
      <p:pic>
        <p:nvPicPr>
          <p:cNvPr id="94" name="Shape 94"/>
          <p:cNvPicPr preferRelativeResize="0"/>
          <p:nvPr/>
        </p:nvPicPr>
        <p:blipFill>
          <a:blip r:embed="rId4">
            <a:alphaModFix/>
          </a:blip>
          <a:stretch>
            <a:fillRect/>
          </a:stretch>
        </p:blipFill>
        <p:spPr>
          <a:xfrm>
            <a:off x="4996788" y="1491250"/>
            <a:ext cx="3904823" cy="2342901"/>
          </a:xfrm>
          <a:prstGeom prst="rect">
            <a:avLst/>
          </a:prstGeom>
          <a:noFill/>
          <a:ln>
            <a:noFill/>
          </a:ln>
        </p:spPr>
      </p:pic>
      <p:sp>
        <p:nvSpPr>
          <p:cNvPr id="95" name="Shape 95"/>
          <p:cNvSpPr txBox="1"/>
          <p:nvPr/>
        </p:nvSpPr>
        <p:spPr>
          <a:xfrm>
            <a:off x="4996800" y="3928875"/>
            <a:ext cx="3904800" cy="82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i="1" lang="en" sz="1050">
                <a:solidFill>
                  <a:srgbClr val="F6F6F6"/>
                </a:solidFill>
                <a:latin typeface="Francois One"/>
                <a:ea typeface="Francois One"/>
                <a:cs typeface="Francois One"/>
                <a:sym typeface="Francois One"/>
              </a:rPr>
              <a:t>A picture provided by the Kazakh emergency situations ministry shows the burning bus on a road in the Aktobe region.</a:t>
            </a:r>
            <a:endParaRPr i="1" sz="1050">
              <a:solidFill>
                <a:srgbClr val="F6F6F6"/>
              </a:solidFill>
              <a:latin typeface="Francois One"/>
              <a:ea typeface="Francois One"/>
              <a:cs typeface="Francois One"/>
              <a:sym typeface="Francois One"/>
            </a:endParaRPr>
          </a:p>
          <a:p>
            <a:pPr indent="0" lvl="0" marL="0">
              <a:spcBef>
                <a:spcPts val="0"/>
              </a:spcBef>
              <a:spcAft>
                <a:spcPts val="0"/>
              </a:spcAft>
              <a:buClr>
                <a:schemeClr val="dk1"/>
              </a:buClr>
              <a:buSzPts val="1100"/>
              <a:buFont typeface="Arial"/>
              <a:buNone/>
            </a:pPr>
            <a:r>
              <a:rPr i="1" lang="en" sz="1050">
                <a:solidFill>
                  <a:srgbClr val="BDBDBD"/>
                </a:solidFill>
                <a:latin typeface="Francois One"/>
                <a:ea typeface="Francois One"/>
                <a:cs typeface="Francois One"/>
                <a:sym typeface="Francois One"/>
              </a:rPr>
              <a:t>Photograph: AP</a:t>
            </a:r>
            <a:endParaRPr i="1" sz="1050">
              <a:solidFill>
                <a:srgbClr val="BDBDBD"/>
              </a:solidFill>
              <a:latin typeface="Francois One"/>
              <a:ea typeface="Francois One"/>
              <a:cs typeface="Francois One"/>
              <a:sym typeface="Francois One"/>
            </a:endParaRPr>
          </a:p>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02" name="Shape 10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3" name="Shape 103"/>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4" name="Shape 104"/>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Current Events Update </a:t>
            </a:r>
            <a:endParaRPr sz="2500">
              <a:solidFill>
                <a:srgbClr val="FFFFFF"/>
              </a:solidFill>
              <a:latin typeface="Francois One"/>
              <a:ea typeface="Francois One"/>
              <a:cs typeface="Francois One"/>
              <a:sym typeface="Francois One"/>
            </a:endParaRPr>
          </a:p>
        </p:txBody>
      </p:sp>
      <p:sp>
        <p:nvSpPr>
          <p:cNvPr id="105" name="Shape 105"/>
          <p:cNvSpPr txBox="1"/>
          <p:nvPr/>
        </p:nvSpPr>
        <p:spPr>
          <a:xfrm>
            <a:off x="5568125" y="1358875"/>
            <a:ext cx="3277200" cy="204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i="1">
              <a:solidFill>
                <a:srgbClr val="FFFFFF"/>
              </a:solidFill>
              <a:latin typeface="Francois One"/>
              <a:ea typeface="Francois One"/>
              <a:cs typeface="Francois One"/>
              <a:sym typeface="Francois One"/>
            </a:endParaRPr>
          </a:p>
        </p:txBody>
      </p:sp>
      <p:sp>
        <p:nvSpPr>
          <p:cNvPr id="106" name="Shape 106"/>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600">
              <a:solidFill>
                <a:srgbClr val="FFFFFF"/>
              </a:solidFill>
              <a:latin typeface="Francois One"/>
              <a:ea typeface="Francois One"/>
              <a:cs typeface="Francois One"/>
              <a:sym typeface="Francois One"/>
            </a:endParaRPr>
          </a:p>
        </p:txBody>
      </p:sp>
      <p:sp>
        <p:nvSpPr>
          <p:cNvPr id="107" name="Shape 107"/>
          <p:cNvSpPr txBox="1"/>
          <p:nvPr/>
        </p:nvSpPr>
        <p:spPr>
          <a:xfrm>
            <a:off x="249250" y="1152475"/>
            <a:ext cx="46851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FFFFF"/>
                </a:solidFill>
                <a:latin typeface="Francois One"/>
                <a:ea typeface="Francois One"/>
                <a:cs typeface="Francois One"/>
                <a:sym typeface="Francois One"/>
              </a:rPr>
              <a:t>February 10</a:t>
            </a:r>
            <a:r>
              <a:rPr lang="en" sz="1800" u="sng">
                <a:solidFill>
                  <a:srgbClr val="FFFFFF"/>
                </a:solidFill>
                <a:latin typeface="Francois One"/>
                <a:ea typeface="Francois One"/>
                <a:cs typeface="Francois One"/>
                <a:sym typeface="Francois One"/>
              </a:rPr>
              <a:t>, 2018</a:t>
            </a:r>
            <a:endParaRPr sz="1800" u="sng">
              <a:solidFill>
                <a:srgbClr val="FFFFFF"/>
              </a:solidFill>
              <a:latin typeface="Francois One"/>
              <a:ea typeface="Francois One"/>
              <a:cs typeface="Francois One"/>
              <a:sym typeface="Francois One"/>
            </a:endParaRPr>
          </a:p>
          <a:p>
            <a:pPr indent="-342900" lvl="0" marL="457200" rtl="0">
              <a:lnSpc>
                <a:spcPct val="150000"/>
              </a:lnSpc>
              <a:spcBef>
                <a:spcPts val="0"/>
              </a:spcBef>
              <a:spcAft>
                <a:spcPts val="0"/>
              </a:spcAft>
              <a:buClr>
                <a:srgbClr val="FFFFFF"/>
              </a:buClr>
              <a:buSzPts val="1800"/>
              <a:buFont typeface="Francois One"/>
              <a:buChar char="●"/>
            </a:pPr>
            <a:r>
              <a:rPr lang="en" sz="1800">
                <a:solidFill>
                  <a:srgbClr val="FFFFFF"/>
                </a:solidFill>
                <a:latin typeface="Francois One"/>
                <a:ea typeface="Francois One"/>
                <a:cs typeface="Francois One"/>
                <a:sym typeface="Francois One"/>
              </a:rPr>
              <a:t>19 were killed and 65 were injured after a double-decker bus in the Tai Po area of Hong Kong crashed. Because the bus was late for 10 minutes near the Sha Tin racecourse, the bus driver quarreled with  a passenger before driving at a very high speed.  </a:t>
            </a:r>
            <a:endParaRPr sz="1800">
              <a:solidFill>
                <a:srgbClr val="FFFFFF"/>
              </a:solidFill>
              <a:latin typeface="Francois One"/>
              <a:ea typeface="Francois One"/>
              <a:cs typeface="Francois One"/>
              <a:sym typeface="Francois One"/>
            </a:endParaRPr>
          </a:p>
        </p:txBody>
      </p:sp>
      <p:sp>
        <p:nvSpPr>
          <p:cNvPr id="108" name="Shape 108"/>
          <p:cNvSpPr txBox="1"/>
          <p:nvPr/>
        </p:nvSpPr>
        <p:spPr>
          <a:xfrm>
            <a:off x="4996800" y="4119175"/>
            <a:ext cx="3967200" cy="44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050">
                <a:solidFill>
                  <a:srgbClr val="F6F6F6"/>
                </a:solidFill>
                <a:latin typeface="Francois One"/>
                <a:ea typeface="Francois One"/>
                <a:cs typeface="Francois One"/>
                <a:sym typeface="Francois One"/>
              </a:rPr>
              <a:t>Firemen working at the scene where the double-decker bus crashed</a:t>
            </a:r>
            <a:endParaRPr/>
          </a:p>
        </p:txBody>
      </p:sp>
      <p:pic>
        <p:nvPicPr>
          <p:cNvPr id="109" name="Shape 109"/>
          <p:cNvPicPr preferRelativeResize="0"/>
          <p:nvPr/>
        </p:nvPicPr>
        <p:blipFill>
          <a:blip r:embed="rId4">
            <a:alphaModFix/>
          </a:blip>
          <a:stretch>
            <a:fillRect/>
          </a:stretch>
        </p:blipFill>
        <p:spPr>
          <a:xfrm>
            <a:off x="4934337" y="1709325"/>
            <a:ext cx="4029726" cy="240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 name="Shape 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16" name="Shape 1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Shape 117"/>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8" name="Shape 118"/>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Current Events Update</a:t>
            </a:r>
            <a:endParaRPr sz="2500">
              <a:solidFill>
                <a:srgbClr val="FFFFFF"/>
              </a:solidFill>
              <a:latin typeface="Francois One"/>
              <a:ea typeface="Francois One"/>
              <a:cs typeface="Francois One"/>
              <a:sym typeface="Francois One"/>
            </a:endParaRPr>
          </a:p>
        </p:txBody>
      </p:sp>
      <p:sp>
        <p:nvSpPr>
          <p:cNvPr id="119" name="Shape 119"/>
          <p:cNvSpPr txBox="1"/>
          <p:nvPr/>
        </p:nvSpPr>
        <p:spPr>
          <a:xfrm>
            <a:off x="103525" y="1152475"/>
            <a:ext cx="4245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u="sng">
                <a:solidFill>
                  <a:srgbClr val="FFFFFF"/>
                </a:solidFill>
                <a:latin typeface="Francois One"/>
                <a:ea typeface="Francois One"/>
                <a:cs typeface="Francois One"/>
                <a:sym typeface="Francois One"/>
              </a:rPr>
              <a:t>March 14, 2018</a:t>
            </a:r>
            <a:endParaRPr sz="1800" u="sng">
              <a:solidFill>
                <a:srgbClr val="FFFFFF"/>
              </a:solidFill>
              <a:latin typeface="Francois One"/>
              <a:ea typeface="Francois One"/>
              <a:cs typeface="Francois One"/>
              <a:sym typeface="Francois One"/>
            </a:endParaRPr>
          </a:p>
          <a:p>
            <a:pPr indent="-342900" lvl="0" marL="457200" rtl="0">
              <a:lnSpc>
                <a:spcPct val="150000"/>
              </a:lnSpc>
              <a:spcBef>
                <a:spcPts val="0"/>
              </a:spcBef>
              <a:spcAft>
                <a:spcPts val="0"/>
              </a:spcAft>
              <a:buClr>
                <a:srgbClr val="FFFFFF"/>
              </a:buClr>
              <a:buSzPts val="1800"/>
              <a:buFont typeface="Francois One"/>
              <a:buChar char="●"/>
            </a:pPr>
            <a:r>
              <a:rPr lang="en" sz="1800">
                <a:solidFill>
                  <a:srgbClr val="FFFFFF"/>
                </a:solidFill>
                <a:latin typeface="Francois One"/>
                <a:ea typeface="Francois One"/>
                <a:cs typeface="Francois One"/>
                <a:sym typeface="Francois One"/>
              </a:rPr>
              <a:t>A bus collided with a car on a highway in the Kandahar province of Afghanistan, leaving at least seven dead and twenty-seven injured. The accident proves that much of the Afghan transport infrastructure remain undeveloped today. </a:t>
            </a:r>
            <a:endParaRPr sz="1800">
              <a:solidFill>
                <a:srgbClr val="FFFFFF"/>
              </a:solidFill>
              <a:latin typeface="Francois One"/>
              <a:ea typeface="Francois One"/>
              <a:cs typeface="Francois One"/>
              <a:sym typeface="Francois One"/>
            </a:endParaRPr>
          </a:p>
        </p:txBody>
      </p:sp>
      <p:sp>
        <p:nvSpPr>
          <p:cNvPr id="120" name="Shape 120"/>
          <p:cNvSpPr/>
          <p:nvPr/>
        </p:nvSpPr>
        <p:spPr>
          <a:xfrm>
            <a:off x="4349425" y="2577175"/>
            <a:ext cx="610800" cy="26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txBox="1"/>
          <p:nvPr/>
        </p:nvSpPr>
        <p:spPr>
          <a:xfrm>
            <a:off x="5568125" y="1358875"/>
            <a:ext cx="3277200" cy="204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i="1">
              <a:solidFill>
                <a:srgbClr val="FFFFFF"/>
              </a:solidFill>
              <a:latin typeface="Francois One"/>
              <a:ea typeface="Francois One"/>
              <a:cs typeface="Francois One"/>
              <a:sym typeface="Francois One"/>
            </a:endParaRPr>
          </a:p>
        </p:txBody>
      </p:sp>
      <p:sp>
        <p:nvSpPr>
          <p:cNvPr id="122" name="Shape 122"/>
          <p:cNvSpPr txBox="1"/>
          <p:nvPr/>
        </p:nvSpPr>
        <p:spPr>
          <a:xfrm>
            <a:off x="4502250" y="1152475"/>
            <a:ext cx="4514100" cy="8211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b="1" lang="en" sz="1600" u="sng">
                <a:solidFill>
                  <a:srgbClr val="FFFFFF"/>
                </a:solidFill>
                <a:latin typeface="Francois One"/>
                <a:ea typeface="Francois One"/>
                <a:cs typeface="Francois One"/>
                <a:sym typeface="Francois One"/>
              </a:rPr>
              <a:t>The </a:t>
            </a:r>
            <a:r>
              <a:rPr b="1" lang="en" sz="1600" u="sng">
                <a:solidFill>
                  <a:srgbClr val="FFFFFF"/>
                </a:solidFill>
                <a:latin typeface="Francois One"/>
                <a:ea typeface="Francois One"/>
                <a:cs typeface="Francois One"/>
                <a:sym typeface="Francois One"/>
              </a:rPr>
              <a:t>Vulnerability of Afghanistan &amp; Kandahar</a:t>
            </a:r>
            <a:endParaRPr b="1"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Historical Record:</a:t>
            </a:r>
            <a:endParaRPr sz="1600">
              <a:solidFill>
                <a:srgbClr val="FFFFFF"/>
              </a:solidFill>
              <a:latin typeface="Francois One"/>
              <a:ea typeface="Francois One"/>
              <a:cs typeface="Francois One"/>
              <a:sym typeface="Francois One"/>
            </a:endParaRPr>
          </a:p>
          <a:p>
            <a:pPr indent="-330200" lvl="1" marL="9144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August 20, 2011 - 35 killed in bus crash in highway between Kandahar and Kabul</a:t>
            </a:r>
            <a:endParaRPr sz="1600">
              <a:solidFill>
                <a:srgbClr val="FFFFFF"/>
              </a:solidFill>
              <a:latin typeface="Francois One"/>
              <a:ea typeface="Francois One"/>
              <a:cs typeface="Francois One"/>
              <a:sym typeface="Francois One"/>
            </a:endParaRPr>
          </a:p>
          <a:p>
            <a:pPr indent="-330200" lvl="1" marL="9144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May 8, 2016 - 73 killed in collision among two buses and a fuel tanker (same highway)</a:t>
            </a:r>
            <a:endParaRPr sz="1600">
              <a:solidFill>
                <a:srgbClr val="FFFFFF"/>
              </a:solidFill>
              <a:latin typeface="Francois One"/>
              <a:ea typeface="Francois One"/>
              <a:cs typeface="Francois One"/>
              <a:sym typeface="Francois One"/>
            </a:endParaRPr>
          </a:p>
          <a:p>
            <a:pPr indent="-330200" lvl="1" marL="91440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September 4, 2016 - bus and fuel tanker collision, at least 36 dead</a:t>
            </a:r>
            <a:endParaRPr sz="1600">
              <a:solidFill>
                <a:srgbClr val="FFFFFF"/>
              </a:solidFill>
              <a:latin typeface="Francois One"/>
              <a:ea typeface="Francois One"/>
              <a:cs typeface="Francois One"/>
              <a:sym typeface="Francois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8" name="Shape 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29" name="Shape 1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0" name="Shape 130"/>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1" name="Shape 131"/>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Position of Key Players</a:t>
            </a:r>
            <a:endParaRPr sz="2500">
              <a:solidFill>
                <a:srgbClr val="FFFFFF"/>
              </a:solidFill>
              <a:latin typeface="Francois One"/>
              <a:ea typeface="Francois One"/>
              <a:cs typeface="Francois One"/>
              <a:sym typeface="Francois One"/>
            </a:endParaRPr>
          </a:p>
        </p:txBody>
      </p:sp>
      <p:sp>
        <p:nvSpPr>
          <p:cNvPr id="132" name="Shape 132"/>
          <p:cNvSpPr txBox="1"/>
          <p:nvPr/>
        </p:nvSpPr>
        <p:spPr>
          <a:xfrm>
            <a:off x="152400" y="1152475"/>
            <a:ext cx="37938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The United States of America</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President Trump unveiled an infrastructure plan </a:t>
            </a:r>
            <a:endParaRPr sz="1600">
              <a:solidFill>
                <a:srgbClr val="FFFFFF"/>
              </a:solidFill>
              <a:latin typeface="Francois One"/>
              <a:ea typeface="Francois One"/>
              <a:cs typeface="Francois One"/>
              <a:sym typeface="Francois One"/>
            </a:endParaRPr>
          </a:p>
          <a:p>
            <a:pPr indent="-330200" lvl="1" marL="9144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Allocate 200 billion dollars to spur private investors, 1.5 trillion dollars in public infrastructure projects</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February 14 → Trump endorses a 25 cent increase in gas and diesel taxes to help pay for the infrastructure </a:t>
            </a:r>
            <a:endParaRPr sz="1600">
              <a:solidFill>
                <a:srgbClr val="FFFFFF"/>
              </a:solidFill>
              <a:latin typeface="Francois One"/>
              <a:ea typeface="Francois One"/>
              <a:cs typeface="Francois One"/>
              <a:sym typeface="Francois One"/>
            </a:endParaRPr>
          </a:p>
        </p:txBody>
      </p:sp>
      <p:pic>
        <p:nvPicPr>
          <p:cNvPr id="133" name="Shape 133"/>
          <p:cNvPicPr preferRelativeResize="0"/>
          <p:nvPr/>
        </p:nvPicPr>
        <p:blipFill>
          <a:blip r:embed="rId4">
            <a:alphaModFix/>
          </a:blip>
          <a:stretch>
            <a:fillRect/>
          </a:stretch>
        </p:blipFill>
        <p:spPr>
          <a:xfrm>
            <a:off x="6272975" y="1473363"/>
            <a:ext cx="2731250" cy="1670075"/>
          </a:xfrm>
          <a:prstGeom prst="rect">
            <a:avLst/>
          </a:prstGeom>
          <a:noFill/>
          <a:ln>
            <a:noFill/>
          </a:ln>
        </p:spPr>
      </p:pic>
      <p:pic>
        <p:nvPicPr>
          <p:cNvPr id="134" name="Shape 134"/>
          <p:cNvPicPr preferRelativeResize="0"/>
          <p:nvPr/>
        </p:nvPicPr>
        <p:blipFill>
          <a:blip r:embed="rId5">
            <a:alphaModFix/>
          </a:blip>
          <a:stretch>
            <a:fillRect/>
          </a:stretch>
        </p:blipFill>
        <p:spPr>
          <a:xfrm>
            <a:off x="4012625" y="1924375"/>
            <a:ext cx="2193925" cy="2590626"/>
          </a:xfrm>
          <a:prstGeom prst="rect">
            <a:avLst/>
          </a:prstGeom>
          <a:noFill/>
          <a:ln>
            <a:noFill/>
          </a:ln>
        </p:spPr>
      </p:pic>
      <p:sp>
        <p:nvSpPr>
          <p:cNvPr id="135" name="Shape 135"/>
          <p:cNvSpPr txBox="1"/>
          <p:nvPr/>
        </p:nvSpPr>
        <p:spPr>
          <a:xfrm>
            <a:off x="6272975" y="3143425"/>
            <a:ext cx="2731200" cy="74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a:solidFill>
                  <a:srgbClr val="FFFFFF"/>
                </a:solidFill>
                <a:latin typeface="Francois One"/>
                <a:ea typeface="Francois One"/>
                <a:cs typeface="Francois One"/>
                <a:sym typeface="Francois One"/>
              </a:rPr>
              <a:t>Source: Federation of Tax </a:t>
            </a:r>
            <a:r>
              <a:rPr i="1" lang="en">
                <a:solidFill>
                  <a:srgbClr val="FFFFFF"/>
                </a:solidFill>
                <a:latin typeface="Francois One"/>
                <a:ea typeface="Francois One"/>
                <a:cs typeface="Francois One"/>
                <a:sym typeface="Francois One"/>
              </a:rPr>
              <a:t>Administrators</a:t>
            </a:r>
            <a:r>
              <a:rPr i="1" lang="en">
                <a:solidFill>
                  <a:srgbClr val="FFFFFF"/>
                </a:solidFill>
                <a:latin typeface="Francois One"/>
                <a:ea typeface="Francois One"/>
                <a:cs typeface="Francois One"/>
                <a:sym typeface="Francois One"/>
              </a:rPr>
              <a:t>, January 1 2017</a:t>
            </a:r>
            <a:endParaRPr i="1">
              <a:solidFill>
                <a:srgbClr val="FFFFFF"/>
              </a:solidFill>
              <a:latin typeface="Francois One"/>
              <a:ea typeface="Francois One"/>
              <a:cs typeface="Francois One"/>
              <a:sym typeface="Francois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1" name="Shape 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42" name="Shape 1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Shape 143"/>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4" name="Shape 144"/>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Position of Key Players</a:t>
            </a:r>
            <a:endParaRPr sz="2500">
              <a:solidFill>
                <a:srgbClr val="FFFFFF"/>
              </a:solidFill>
              <a:latin typeface="Francois One"/>
              <a:ea typeface="Francois One"/>
              <a:cs typeface="Francois One"/>
              <a:sym typeface="Francois One"/>
            </a:endParaRPr>
          </a:p>
        </p:txBody>
      </p:sp>
      <p:sp>
        <p:nvSpPr>
          <p:cNvPr id="145" name="Shape 145"/>
          <p:cNvSpPr txBox="1"/>
          <p:nvPr/>
        </p:nvSpPr>
        <p:spPr>
          <a:xfrm>
            <a:off x="152400" y="1152475"/>
            <a:ext cx="40749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The United Kingdom</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Least road fatalities compared to Africa</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Think! - governmental campaign that promotes British traffic laws and promotes concerns by directing specifically to the government’s website</a:t>
            </a:r>
            <a:endParaRPr sz="1600">
              <a:solidFill>
                <a:srgbClr val="FFFFFF"/>
              </a:solidFill>
              <a:latin typeface="Francois One"/>
              <a:ea typeface="Francois One"/>
              <a:cs typeface="Francois One"/>
              <a:sym typeface="Francois One"/>
            </a:endParaRPr>
          </a:p>
        </p:txBody>
      </p:sp>
      <p:sp>
        <p:nvSpPr>
          <p:cNvPr id="146" name="Shape 146"/>
          <p:cNvSpPr txBox="1"/>
          <p:nvPr/>
        </p:nvSpPr>
        <p:spPr>
          <a:xfrm>
            <a:off x="4409825" y="1152475"/>
            <a:ext cx="3793800" cy="31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u="sng">
                <a:solidFill>
                  <a:srgbClr val="FFFFFF"/>
                </a:solidFill>
                <a:latin typeface="Francois One"/>
                <a:ea typeface="Francois One"/>
                <a:cs typeface="Francois One"/>
                <a:sym typeface="Francois One"/>
              </a:rPr>
              <a:t>Africa</a:t>
            </a:r>
            <a:endParaRPr sz="1600" u="sng">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Continues to remain as continent most vulnerable to road accidents</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Held the 2017 Africa Road Safety Conference in Cape Town, South Africa</a:t>
            </a:r>
            <a:endParaRPr sz="1600">
              <a:solidFill>
                <a:srgbClr val="FFFFFF"/>
              </a:solidFill>
              <a:latin typeface="Francois One"/>
              <a:ea typeface="Francois One"/>
              <a:cs typeface="Francois One"/>
              <a:sym typeface="Francois One"/>
            </a:endParaRPr>
          </a:p>
          <a:p>
            <a:pPr indent="-330200" lvl="0" marL="457200" rtl="0">
              <a:lnSpc>
                <a:spcPct val="150000"/>
              </a:lnSpc>
              <a:spcBef>
                <a:spcPts val="0"/>
              </a:spcBef>
              <a:spcAft>
                <a:spcPts val="0"/>
              </a:spcAft>
              <a:buClr>
                <a:srgbClr val="FFFFFF"/>
              </a:buClr>
              <a:buSzPts val="1600"/>
              <a:buFont typeface="Francois One"/>
              <a:buChar char="●"/>
            </a:pPr>
            <a:r>
              <a:rPr lang="en" sz="1600">
                <a:solidFill>
                  <a:srgbClr val="FFFFFF"/>
                </a:solidFill>
                <a:latin typeface="Francois One"/>
                <a:ea typeface="Francois One"/>
                <a:cs typeface="Francois One"/>
                <a:sym typeface="Francois One"/>
              </a:rPr>
              <a:t>Plans to implement the Global Plan for the Decade of Action and the African Road Safety Action Plan</a:t>
            </a:r>
            <a:endParaRPr sz="1600">
              <a:solidFill>
                <a:srgbClr val="FFFFFF"/>
              </a:solidFill>
              <a:latin typeface="Francois One"/>
              <a:ea typeface="Francois One"/>
              <a:cs typeface="Francois One"/>
              <a:sym typeface="Francois One"/>
            </a:endParaRPr>
          </a:p>
        </p:txBody>
      </p:sp>
      <p:pic>
        <p:nvPicPr>
          <p:cNvPr id="147" name="Shape 147"/>
          <p:cNvPicPr preferRelativeResize="0"/>
          <p:nvPr/>
        </p:nvPicPr>
        <p:blipFill>
          <a:blip r:embed="rId4">
            <a:alphaModFix/>
          </a:blip>
          <a:stretch>
            <a:fillRect/>
          </a:stretch>
        </p:blipFill>
        <p:spPr>
          <a:xfrm>
            <a:off x="641374" y="3404200"/>
            <a:ext cx="3439050" cy="151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nvSpPr>
        <p:spPr>
          <a:xfrm>
            <a:off x="0" y="0"/>
            <a:ext cx="9144000" cy="5143500"/>
          </a:xfrm>
          <a:prstGeom prst="rect">
            <a:avLst/>
          </a:prstGeom>
          <a:noFill/>
          <a:ln cap="flat" cmpd="sng" w="1143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53" name="Shape 1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4" name="Shape 154"/>
          <p:cNvSpPr txBox="1"/>
          <p:nvPr/>
        </p:nvSpPr>
        <p:spPr>
          <a:xfrm>
            <a:off x="152400" y="195725"/>
            <a:ext cx="7751700" cy="816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latin typeface="Francois One"/>
                <a:ea typeface="Francois One"/>
                <a:cs typeface="Francois One"/>
                <a:sym typeface="Francois One"/>
              </a:rPr>
              <a:t>Universal mandatory standard for transportation to reduce deaths and injuries from road traffic accidents - </a:t>
            </a:r>
            <a:r>
              <a:rPr lang="en" sz="2500">
                <a:solidFill>
                  <a:srgbClr val="FFFFFF"/>
                </a:solidFill>
                <a:latin typeface="Francois One"/>
                <a:ea typeface="Francois One"/>
                <a:cs typeface="Francois One"/>
                <a:sym typeface="Francois One"/>
              </a:rPr>
              <a:t>Blocs that may emerge</a:t>
            </a:r>
            <a:endParaRPr sz="2500">
              <a:solidFill>
                <a:srgbClr val="FFFFFF"/>
              </a:solidFill>
              <a:latin typeface="Francois One"/>
              <a:ea typeface="Francois One"/>
              <a:cs typeface="Francois One"/>
              <a:sym typeface="Francois One"/>
            </a:endParaRPr>
          </a:p>
        </p:txBody>
      </p:sp>
      <p:sp>
        <p:nvSpPr>
          <p:cNvPr id="155" name="Shape 155"/>
          <p:cNvSpPr txBox="1"/>
          <p:nvPr/>
        </p:nvSpPr>
        <p:spPr>
          <a:xfrm>
            <a:off x="299550" y="1218750"/>
            <a:ext cx="5229600" cy="33615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en" sz="2000" u="sng">
                <a:solidFill>
                  <a:srgbClr val="F3F3F3"/>
                </a:solidFill>
                <a:latin typeface="Oswald"/>
                <a:ea typeface="Oswald"/>
                <a:cs typeface="Oswald"/>
                <a:sym typeface="Oswald"/>
              </a:rPr>
              <a:t>Canada, Australia, New Zealand</a:t>
            </a:r>
            <a:endParaRPr sz="2000" u="sng">
              <a:solidFill>
                <a:srgbClr val="F3F3F3"/>
              </a:solidFill>
              <a:latin typeface="Oswald"/>
              <a:ea typeface="Oswald"/>
              <a:cs typeface="Oswald"/>
              <a:sym typeface="Oswald"/>
            </a:endParaRPr>
          </a:p>
          <a:p>
            <a:pPr indent="-342900" lvl="0" marL="45720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Have established laws on all categories </a:t>
            </a:r>
            <a:endParaRPr sz="1800">
              <a:solidFill>
                <a:srgbClr val="F3F3F3"/>
              </a:solidFill>
              <a:latin typeface="Oswald"/>
              <a:ea typeface="Oswald"/>
              <a:cs typeface="Oswald"/>
              <a:sym typeface="Oswald"/>
            </a:endParaRPr>
          </a:p>
          <a:p>
            <a:pPr indent="0" lvl="0" marL="0">
              <a:lnSpc>
                <a:spcPct val="150000"/>
              </a:lnSpc>
              <a:spcBef>
                <a:spcPts val="0"/>
              </a:spcBef>
              <a:spcAft>
                <a:spcPts val="0"/>
              </a:spcAft>
              <a:buNone/>
            </a:pPr>
            <a:r>
              <a:rPr lang="en" sz="2000" u="sng">
                <a:solidFill>
                  <a:srgbClr val="F3F3F3"/>
                </a:solidFill>
                <a:latin typeface="Oswald"/>
                <a:ea typeface="Oswald"/>
                <a:cs typeface="Oswald"/>
                <a:sym typeface="Oswald"/>
              </a:rPr>
              <a:t>Portugal, France, Russia</a:t>
            </a:r>
            <a:endParaRPr sz="2000" u="sng">
              <a:solidFill>
                <a:srgbClr val="F3F3F3"/>
              </a:solidFill>
              <a:latin typeface="Oswald"/>
              <a:ea typeface="Oswald"/>
              <a:cs typeface="Oswald"/>
              <a:sym typeface="Oswald"/>
            </a:endParaRPr>
          </a:p>
          <a:p>
            <a:pPr indent="-342900" lvl="0" marL="457200" rtl="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Similar laws on: child restraint laws, seat-belt laws, helmet law,drink driving law</a:t>
            </a:r>
            <a:endParaRPr sz="1800">
              <a:solidFill>
                <a:srgbClr val="F3F3F3"/>
              </a:solidFill>
              <a:latin typeface="Oswald"/>
              <a:ea typeface="Oswald"/>
              <a:cs typeface="Oswald"/>
              <a:sym typeface="Oswald"/>
            </a:endParaRPr>
          </a:p>
          <a:p>
            <a:pPr indent="0" lvl="0" marL="0" rtl="0">
              <a:lnSpc>
                <a:spcPct val="150000"/>
              </a:lnSpc>
              <a:spcBef>
                <a:spcPts val="0"/>
              </a:spcBef>
              <a:spcAft>
                <a:spcPts val="0"/>
              </a:spcAft>
              <a:buNone/>
            </a:pPr>
            <a:r>
              <a:rPr lang="en" sz="2000" u="sng">
                <a:solidFill>
                  <a:srgbClr val="F3F3F3"/>
                </a:solidFill>
                <a:latin typeface="Oswald"/>
                <a:ea typeface="Oswald"/>
                <a:cs typeface="Oswald"/>
                <a:sym typeface="Oswald"/>
              </a:rPr>
              <a:t>Ethiopia, Laos, Republic of Congo</a:t>
            </a:r>
            <a:endParaRPr sz="2000" u="sng">
              <a:solidFill>
                <a:srgbClr val="F3F3F3"/>
              </a:solidFill>
              <a:latin typeface="Oswald"/>
              <a:ea typeface="Oswald"/>
              <a:cs typeface="Oswald"/>
              <a:sym typeface="Oswald"/>
            </a:endParaRPr>
          </a:p>
          <a:p>
            <a:pPr indent="-342900" lvl="0" marL="457200">
              <a:lnSpc>
                <a:spcPct val="150000"/>
              </a:lnSpc>
              <a:spcBef>
                <a:spcPts val="0"/>
              </a:spcBef>
              <a:spcAft>
                <a:spcPts val="0"/>
              </a:spcAft>
              <a:buClr>
                <a:srgbClr val="F3F3F3"/>
              </a:buClr>
              <a:buSzPts val="1800"/>
              <a:buFont typeface="Oswald"/>
              <a:buChar char="●"/>
            </a:pPr>
            <a:r>
              <a:rPr lang="en" sz="1800">
                <a:solidFill>
                  <a:srgbClr val="F3F3F3"/>
                </a:solidFill>
                <a:latin typeface="Oswald"/>
                <a:ea typeface="Oswald"/>
                <a:cs typeface="Oswald"/>
                <a:sym typeface="Oswald"/>
              </a:rPr>
              <a:t>LEDC countries that have high road traffic mortalities and do not impose most of the categories</a:t>
            </a:r>
            <a:endParaRPr sz="1800">
              <a:solidFill>
                <a:srgbClr val="F3F3F3"/>
              </a:solidFill>
              <a:latin typeface="Oswald"/>
              <a:ea typeface="Oswald"/>
              <a:cs typeface="Oswald"/>
              <a:sym typeface="Oswald"/>
            </a:endParaRPr>
          </a:p>
        </p:txBody>
      </p:sp>
      <p:pic>
        <p:nvPicPr>
          <p:cNvPr id="156" name="Shape 156"/>
          <p:cNvPicPr preferRelativeResize="0"/>
          <p:nvPr/>
        </p:nvPicPr>
        <p:blipFill>
          <a:blip r:embed="rId4">
            <a:alphaModFix/>
          </a:blip>
          <a:stretch>
            <a:fillRect/>
          </a:stretch>
        </p:blipFill>
        <p:spPr>
          <a:xfrm>
            <a:off x="6463375" y="990150"/>
            <a:ext cx="1273325" cy="1273325"/>
          </a:xfrm>
          <a:prstGeom prst="rect">
            <a:avLst/>
          </a:prstGeom>
          <a:noFill/>
          <a:ln>
            <a:noFill/>
          </a:ln>
        </p:spPr>
      </p:pic>
      <p:pic>
        <p:nvPicPr>
          <p:cNvPr id="157" name="Shape 157"/>
          <p:cNvPicPr preferRelativeResize="0"/>
          <p:nvPr/>
        </p:nvPicPr>
        <p:blipFill>
          <a:blip r:embed="rId5">
            <a:alphaModFix/>
          </a:blip>
          <a:stretch>
            <a:fillRect/>
          </a:stretch>
        </p:blipFill>
        <p:spPr>
          <a:xfrm>
            <a:off x="5284613" y="1966200"/>
            <a:ext cx="1490050" cy="1490050"/>
          </a:xfrm>
          <a:prstGeom prst="rect">
            <a:avLst/>
          </a:prstGeom>
          <a:noFill/>
          <a:ln>
            <a:noFill/>
          </a:ln>
        </p:spPr>
      </p:pic>
      <p:pic>
        <p:nvPicPr>
          <p:cNvPr id="158" name="Shape 158"/>
          <p:cNvPicPr preferRelativeResize="0"/>
          <p:nvPr/>
        </p:nvPicPr>
        <p:blipFill>
          <a:blip r:embed="rId6">
            <a:alphaModFix/>
          </a:blip>
          <a:stretch>
            <a:fillRect/>
          </a:stretch>
        </p:blipFill>
        <p:spPr>
          <a:xfrm>
            <a:off x="7060025" y="3311250"/>
            <a:ext cx="1611100" cy="1611100"/>
          </a:xfrm>
          <a:prstGeom prst="rect">
            <a:avLst/>
          </a:prstGeom>
          <a:noFill/>
          <a:ln>
            <a:noFill/>
          </a:ln>
        </p:spPr>
      </p:pic>
      <p:pic>
        <p:nvPicPr>
          <p:cNvPr id="159" name="Shape 159"/>
          <p:cNvPicPr preferRelativeResize="0"/>
          <p:nvPr/>
        </p:nvPicPr>
        <p:blipFill>
          <a:blip r:embed="rId7">
            <a:alphaModFix/>
          </a:blip>
          <a:stretch>
            <a:fillRect/>
          </a:stretch>
        </p:blipFill>
        <p:spPr>
          <a:xfrm>
            <a:off x="7431425" y="1897400"/>
            <a:ext cx="1490050" cy="1490050"/>
          </a:xfrm>
          <a:prstGeom prst="rect">
            <a:avLst/>
          </a:prstGeom>
          <a:noFill/>
          <a:ln>
            <a:noFill/>
          </a:ln>
        </p:spPr>
      </p:pic>
      <p:pic>
        <p:nvPicPr>
          <p:cNvPr id="160" name="Shape 160"/>
          <p:cNvPicPr preferRelativeResize="0"/>
          <p:nvPr/>
        </p:nvPicPr>
        <p:blipFill>
          <a:blip r:embed="rId8">
            <a:alphaModFix/>
          </a:blip>
          <a:stretch>
            <a:fillRect/>
          </a:stretch>
        </p:blipFill>
        <p:spPr>
          <a:xfrm>
            <a:off x="5525125" y="3456200"/>
            <a:ext cx="1611100" cy="161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